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2"/>
  </p:notesMasterIdLst>
  <p:sldIdLst>
    <p:sldId id="257" r:id="rId2"/>
    <p:sldId id="350" r:id="rId3"/>
    <p:sldId id="352" r:id="rId4"/>
    <p:sldId id="353" r:id="rId5"/>
    <p:sldId id="355" r:id="rId6"/>
    <p:sldId id="357" r:id="rId7"/>
    <p:sldId id="356" r:id="rId8"/>
    <p:sldId id="358" r:id="rId9"/>
    <p:sldId id="360" r:id="rId10"/>
    <p:sldId id="362" r:id="rId11"/>
    <p:sldId id="363" r:id="rId12"/>
    <p:sldId id="364" r:id="rId13"/>
    <p:sldId id="365" r:id="rId14"/>
    <p:sldId id="366" r:id="rId15"/>
    <p:sldId id="368" r:id="rId16"/>
    <p:sldId id="369" r:id="rId17"/>
    <p:sldId id="370" r:id="rId18"/>
    <p:sldId id="354" r:id="rId19"/>
    <p:sldId id="367" r:id="rId20"/>
    <p:sldId id="371"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2" roundtripDataSignature="AMtx7mjBjwGkP3Eo1cf5QDCR18hPFXRH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9FF"/>
    <a:srgbClr val="BF9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7F2610-6C24-4C07-A39A-D0211FC8BD4F}">
  <a:tblStyle styleId="{E67F2610-6C24-4C07-A39A-D0211FC8BD4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10" autoAdjust="0"/>
    <p:restoredTop sz="93032" autoAdjust="0"/>
  </p:normalViewPr>
  <p:slideViewPr>
    <p:cSldViewPr snapToGrid="0">
      <p:cViewPr varScale="1">
        <p:scale>
          <a:sx n="79" d="100"/>
          <a:sy n="79" d="100"/>
        </p:scale>
        <p:origin x="350" y="62"/>
      </p:cViewPr>
      <p:guideLst>
        <p:guide orient="horz" pos="2160"/>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12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124"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12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slide" Target="slides/slide18.xml"/><Relationship Id="rId12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12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9219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5"/>
        <p:cNvGrpSpPr/>
        <p:nvPr/>
      </p:nvGrpSpPr>
      <p:grpSpPr>
        <a:xfrm>
          <a:off x="0" y="0"/>
          <a:ext cx="0" cy="0"/>
          <a:chOff x="0" y="0"/>
          <a:chExt cx="0" cy="0"/>
        </a:xfrm>
      </p:grpSpPr>
      <p:sp>
        <p:nvSpPr>
          <p:cNvPr id="126" name="Google Shape;126;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8" name="Google Shape;128;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0" name="Google Shape;130;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9"/>
        <p:cNvGrpSpPr/>
        <p:nvPr/>
      </p:nvGrpSpPr>
      <p:grpSpPr>
        <a:xfrm>
          <a:off x="0" y="0"/>
          <a:ext cx="0" cy="0"/>
          <a:chOff x="0" y="0"/>
          <a:chExt cx="0" cy="0"/>
        </a:xfrm>
      </p:grpSpPr>
      <p:sp>
        <p:nvSpPr>
          <p:cNvPr id="140" name="Google Shape;140;p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5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2" name="Google Shape;142;p5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3" name="Google Shape;143;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6"/>
        <p:cNvGrpSpPr/>
        <p:nvPr/>
      </p:nvGrpSpPr>
      <p:grpSpPr>
        <a:xfrm>
          <a:off x="0" y="0"/>
          <a:ext cx="0" cy="0"/>
          <a:chOff x="0" y="0"/>
          <a:chExt cx="0" cy="0"/>
        </a:xfrm>
      </p:grpSpPr>
      <p:sp>
        <p:nvSpPr>
          <p:cNvPr id="147" name="Google Shape;147;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57"/>
          <p:cNvSpPr>
            <a:spLocks noGrp="1"/>
          </p:cNvSpPr>
          <p:nvPr>
            <p:ph type="pic" idx="2"/>
          </p:nvPr>
        </p:nvSpPr>
        <p:spPr>
          <a:xfrm>
            <a:off x="5183188" y="987425"/>
            <a:ext cx="6172200" cy="4873625"/>
          </a:xfrm>
          <a:prstGeom prst="rect">
            <a:avLst/>
          </a:prstGeom>
          <a:noFill/>
          <a:ln>
            <a:noFill/>
          </a:ln>
        </p:spPr>
      </p:sp>
      <p:sp>
        <p:nvSpPr>
          <p:cNvPr id="149" name="Google Shape;149;p5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0" name="Google Shape;150;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5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9"/>
        <p:cNvGrpSpPr/>
        <p:nvPr/>
      </p:nvGrpSpPr>
      <p:grpSpPr>
        <a:xfrm>
          <a:off x="0" y="0"/>
          <a:ext cx="0" cy="0"/>
          <a:chOff x="0" y="0"/>
          <a:chExt cx="0" cy="0"/>
        </a:xfrm>
      </p:grpSpPr>
      <p:sp>
        <p:nvSpPr>
          <p:cNvPr id="160" name="Google Shape;160;p5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5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84"/>
        <p:cNvGrpSpPr/>
        <p:nvPr/>
      </p:nvGrpSpPr>
      <p:grpSpPr>
        <a:xfrm>
          <a:off x="0" y="0"/>
          <a:ext cx="0" cy="0"/>
          <a:chOff x="0" y="0"/>
          <a:chExt cx="0" cy="0"/>
        </a:xfrm>
      </p:grpSpPr>
      <p:sp>
        <p:nvSpPr>
          <p:cNvPr id="85" name="Google Shape;8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7" r:id="rId2"/>
    <p:sldLayoutId id="2147483669" r:id="rId3"/>
    <p:sldLayoutId id="2147483670" r:id="rId4"/>
    <p:sldLayoutId id="2147483671" r:id="rId5"/>
    <p:sldLayoutId id="214748367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
          <p:cNvSpPr txBox="1">
            <a:spLocks noGrp="1"/>
          </p:cNvSpPr>
          <p:nvPr>
            <p:ph type="ctrTitle"/>
          </p:nvPr>
        </p:nvSpPr>
        <p:spPr>
          <a:xfrm>
            <a:off x="87180" y="1150999"/>
            <a:ext cx="11663680" cy="2157795"/>
          </a:xfrm>
          <a:prstGeom prst="rect">
            <a:avLst/>
          </a:prstGeom>
          <a:solidFill>
            <a:srgbClr val="EDEDED"/>
          </a:solidFill>
          <a:ln w="76200" cap="flat" cmpd="sng">
            <a:solidFill>
              <a:schemeClr val="dk1"/>
            </a:solidFill>
            <a:prstDash val="solid"/>
            <a:round/>
            <a:headEnd type="none" w="sm" len="sm"/>
            <a:tailEnd type="none" w="sm" len="sm"/>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1F3864"/>
              </a:buClr>
              <a:buSzPct val="100000"/>
              <a:buFont typeface="Times"/>
              <a:buNone/>
            </a:pPr>
            <a:br>
              <a:rPr lang="en-US" sz="5300" b="1" dirty="0">
                <a:solidFill>
                  <a:srgbClr val="1F3864"/>
                </a:solidFill>
                <a:latin typeface="Times"/>
                <a:ea typeface="Times"/>
                <a:cs typeface="Times"/>
                <a:sym typeface="Times"/>
              </a:rPr>
            </a:br>
            <a:br>
              <a:rPr lang="en-US" sz="5300" b="1" dirty="0">
                <a:solidFill>
                  <a:srgbClr val="1F3864"/>
                </a:solidFill>
                <a:latin typeface="Times"/>
                <a:ea typeface="Times"/>
                <a:cs typeface="Times"/>
                <a:sym typeface="Times"/>
              </a:rPr>
            </a:br>
            <a:r>
              <a:rPr lang="en-US" sz="5300" b="1" dirty="0">
                <a:solidFill>
                  <a:srgbClr val="1F3864"/>
                </a:solidFill>
                <a:latin typeface="Times"/>
                <a:ea typeface="Times"/>
                <a:cs typeface="Times"/>
                <a:sym typeface="Times"/>
              </a:rPr>
              <a:t>	Practicum Presentation:1</a:t>
            </a:r>
            <a:r>
              <a:rPr lang="en-US" sz="5300" b="1" baseline="30000" dirty="0">
                <a:solidFill>
                  <a:srgbClr val="1F3864"/>
                </a:solidFill>
                <a:latin typeface="Times"/>
                <a:ea typeface="Times"/>
                <a:cs typeface="Times"/>
                <a:sym typeface="Times"/>
              </a:rPr>
              <a:t>st</a:t>
            </a:r>
            <a:r>
              <a:rPr lang="en-US" sz="5300" b="1" dirty="0">
                <a:solidFill>
                  <a:srgbClr val="1F3864"/>
                </a:solidFill>
                <a:latin typeface="Times"/>
                <a:ea typeface="Times"/>
                <a:cs typeface="Times"/>
                <a:sym typeface="Times"/>
              </a:rPr>
              <a:t> Defense</a:t>
            </a:r>
            <a:br>
              <a:rPr lang="en-US" sz="5300" b="1" dirty="0">
                <a:solidFill>
                  <a:srgbClr val="1F3864"/>
                </a:solidFill>
                <a:latin typeface="Times"/>
                <a:ea typeface="Times"/>
                <a:cs typeface="Times"/>
                <a:sym typeface="Times"/>
              </a:rPr>
            </a:br>
            <a:r>
              <a:rPr lang="en-US" sz="5300" b="1" dirty="0">
                <a:solidFill>
                  <a:srgbClr val="1F3864"/>
                </a:solidFill>
                <a:latin typeface="Times"/>
                <a:ea typeface="Times"/>
                <a:cs typeface="Times"/>
                <a:sym typeface="Times"/>
              </a:rPr>
              <a:t>Topic: Detection of Plant Disease through CNN</a:t>
            </a:r>
            <a:endParaRPr lang="en-US" sz="5000" b="1" dirty="0">
              <a:solidFill>
                <a:srgbClr val="002060"/>
              </a:solidFill>
              <a:latin typeface="Times"/>
              <a:ea typeface="Times"/>
              <a:cs typeface="Times"/>
              <a:sym typeface="Times"/>
            </a:endParaRPr>
          </a:p>
        </p:txBody>
      </p:sp>
      <p:pic>
        <p:nvPicPr>
          <p:cNvPr id="3" name="Picture 2">
            <a:extLst>
              <a:ext uri="{FF2B5EF4-FFF2-40B4-BE49-F238E27FC236}">
                <a16:creationId xmlns:a16="http://schemas.microsoft.com/office/drawing/2014/main" id="{159DD3EE-0033-964D-F38E-5502B1844E1A}"/>
              </a:ext>
            </a:extLst>
          </p:cNvPr>
          <p:cNvPicPr>
            <a:picLocks noChangeAspect="1"/>
          </p:cNvPicPr>
          <p:nvPr/>
        </p:nvPicPr>
        <p:blipFill rotWithShape="1">
          <a:blip r:embed="rId3"/>
          <a:srcRect l="10536" t="16197" r="7963" b="26713"/>
          <a:stretch/>
        </p:blipFill>
        <p:spPr>
          <a:xfrm>
            <a:off x="9144000" y="169847"/>
            <a:ext cx="2824480" cy="1129792"/>
          </a:xfrm>
          <a:prstGeom prst="rect">
            <a:avLst/>
          </a:prstGeom>
        </p:spPr>
      </p:pic>
      <p:sp>
        <p:nvSpPr>
          <p:cNvPr id="4" name="Subtitle 3">
            <a:extLst>
              <a:ext uri="{FF2B5EF4-FFF2-40B4-BE49-F238E27FC236}">
                <a16:creationId xmlns:a16="http://schemas.microsoft.com/office/drawing/2014/main" id="{75FFEC59-BB09-CA2D-A7B4-3AC02A91BD27}"/>
              </a:ext>
            </a:extLst>
          </p:cNvPr>
          <p:cNvSpPr>
            <a:spLocks noGrp="1"/>
          </p:cNvSpPr>
          <p:nvPr>
            <p:ph type="subTitle" idx="1"/>
          </p:nvPr>
        </p:nvSpPr>
        <p:spPr>
          <a:xfrm>
            <a:off x="1739757" y="3429000"/>
            <a:ext cx="8712485" cy="3138947"/>
          </a:xfrm>
          <a:solidFill>
            <a:schemeClr val="accent1">
              <a:lumMod val="20000"/>
              <a:lumOff val="80000"/>
            </a:schemeClr>
          </a:solidFill>
        </p:spPr>
        <p:txBody>
          <a:bodyPr>
            <a:noAutofit/>
          </a:bodyPr>
          <a:lstStyle/>
          <a:p>
            <a:endParaRPr lang="en-IN" sz="2700" b="1" dirty="0">
              <a:solidFill>
                <a:srgbClr val="002060"/>
              </a:solidFill>
              <a:latin typeface="Times New Roman" panose="02020603050405020304" pitchFamily="18" charset="0"/>
              <a:cs typeface="Times New Roman" panose="02020603050405020304" pitchFamily="18" charset="0"/>
            </a:endParaRPr>
          </a:p>
          <a:p>
            <a:pPr marR="12065" algn="ctr"/>
            <a:r>
              <a:rPr lang="en-IN" sz="2000" b="1" dirty="0">
                <a:solidFill>
                  <a:srgbClr val="000000"/>
                </a:solidFill>
                <a:effectLst/>
                <a:latin typeface="Times New Roman" panose="02020603050405020304" pitchFamily="18" charset="0"/>
                <a:ea typeface="Times New Roman" panose="02020603050405020304" pitchFamily="18" charset="0"/>
              </a:rPr>
              <a:t>Shivam Shukla, 09417711922           AI-DS(B)</a:t>
            </a:r>
            <a:endParaRPr lang="en-IN" sz="2000" b="1" dirty="0">
              <a:latin typeface="Times New Roman" panose="02020603050405020304" pitchFamily="18" charset="0"/>
              <a:ea typeface="Times New Roman" panose="02020603050405020304" pitchFamily="18" charset="0"/>
            </a:endParaRPr>
          </a:p>
          <a:p>
            <a:pPr marR="12065" algn="ctr"/>
            <a:r>
              <a:rPr lang="en-IN" sz="2000" b="1" dirty="0">
                <a:solidFill>
                  <a:srgbClr val="000000"/>
                </a:solidFill>
                <a:effectLst/>
                <a:latin typeface="Times New Roman" panose="02020603050405020304" pitchFamily="18" charset="0"/>
                <a:ea typeface="Times New Roman" panose="02020603050405020304" pitchFamily="18" charset="0"/>
              </a:rPr>
              <a:t>Neeraj Rathore, 07217711922           AI-DS(B)</a:t>
            </a:r>
            <a:endParaRPr lang="en-IN" sz="2000" b="1" dirty="0">
              <a:effectLst/>
              <a:latin typeface="Times New Roman" panose="02020603050405020304" pitchFamily="18" charset="0"/>
              <a:ea typeface="Times New Roman" panose="02020603050405020304" pitchFamily="18" charset="0"/>
            </a:endParaRPr>
          </a:p>
          <a:p>
            <a:pPr marR="12065" algn="ctr"/>
            <a:r>
              <a:rPr lang="en-IN" sz="2000" b="1" dirty="0">
                <a:solidFill>
                  <a:srgbClr val="000000"/>
                </a:solidFill>
                <a:effectLst/>
                <a:latin typeface="Times New Roman" panose="02020603050405020304" pitchFamily="18" charset="0"/>
                <a:ea typeface="Times New Roman" panose="02020603050405020304" pitchFamily="18" charset="0"/>
              </a:rPr>
              <a:t>Samarth Hemrajani, 01617711922    AI-DS(A)</a:t>
            </a:r>
            <a:endParaRPr lang="en-IN" sz="2000" b="1" dirty="0">
              <a:effectLst/>
              <a:latin typeface="Times New Roman" panose="02020603050405020304" pitchFamily="18" charset="0"/>
              <a:ea typeface="Times New Roman" panose="02020603050405020304" pitchFamily="18" charset="0"/>
            </a:endParaRPr>
          </a:p>
          <a:p>
            <a:pPr marR="12065" algn="ctr"/>
            <a:r>
              <a:rPr lang="en-IN" sz="2000" b="1" dirty="0">
                <a:solidFill>
                  <a:srgbClr val="000000"/>
                </a:solidFill>
                <a:effectLst/>
                <a:latin typeface="Times New Roman" panose="02020603050405020304" pitchFamily="18" charset="0"/>
                <a:ea typeface="Times New Roman" panose="02020603050405020304" pitchFamily="18" charset="0"/>
              </a:rPr>
              <a:t>Piyush Bhardwaj, 04317711922        AI-DS(B)</a:t>
            </a:r>
            <a:endParaRPr lang="en-IN" sz="2000" b="1" dirty="0">
              <a:latin typeface="Times New Roman" panose="02020603050405020304" pitchFamily="18" charset="0"/>
              <a:ea typeface="Times New Roman" panose="02020603050405020304" pitchFamily="18" charset="0"/>
            </a:endParaRPr>
          </a:p>
          <a:p>
            <a:pPr marR="12065"/>
            <a:endParaRPr lang="en-IN" sz="2700" b="1" dirty="0">
              <a:solidFill>
                <a:srgbClr val="002060"/>
              </a:solidFill>
              <a:latin typeface="Times New Roman" panose="02020603050405020304" pitchFamily="18" charset="0"/>
              <a:cs typeface="Times New Roman" panose="02020603050405020304" pitchFamily="18" charset="0"/>
            </a:endParaRPr>
          </a:p>
          <a:p>
            <a:pPr marR="12065"/>
            <a:r>
              <a:rPr lang="en-IN" sz="2700" b="1" dirty="0">
                <a:solidFill>
                  <a:srgbClr val="002060"/>
                </a:solidFill>
                <a:latin typeface="Times New Roman" panose="02020603050405020304" pitchFamily="18" charset="0"/>
                <a:cs typeface="Times New Roman" panose="02020603050405020304" pitchFamily="18" charset="0"/>
              </a:rPr>
              <a:t>Supervisor:</a:t>
            </a:r>
            <a:r>
              <a:rPr lang="en-IN" sz="1800" dirty="0">
                <a:solidFill>
                  <a:srgbClr val="000000"/>
                </a:solidFill>
                <a:effectLst/>
                <a:latin typeface="Times New Roman" panose="02020603050405020304" pitchFamily="18" charset="0"/>
                <a:ea typeface="Times New Roman" panose="02020603050405020304" pitchFamily="18" charset="0"/>
              </a:rPr>
              <a:t> </a:t>
            </a:r>
            <a:r>
              <a:rPr lang="en-IN" sz="2000" b="1" dirty="0" err="1">
                <a:solidFill>
                  <a:srgbClr val="000000"/>
                </a:solidFill>
                <a:effectLst/>
                <a:latin typeface="Times New Roman" panose="02020603050405020304" pitchFamily="18" charset="0"/>
                <a:ea typeface="Times New Roman" panose="02020603050405020304" pitchFamily="18" charset="0"/>
              </a:rPr>
              <a:t>Dr.</a:t>
            </a:r>
            <a:r>
              <a:rPr lang="en-IN" sz="2000" b="1" dirty="0">
                <a:solidFill>
                  <a:srgbClr val="000000"/>
                </a:solidFill>
                <a:effectLst/>
                <a:latin typeface="Times New Roman" panose="02020603050405020304" pitchFamily="18" charset="0"/>
                <a:ea typeface="Times New Roman" panose="02020603050405020304" pitchFamily="18" charset="0"/>
              </a:rPr>
              <a:t> Deepika Bhatia</a:t>
            </a:r>
            <a:endParaRPr lang="en-IN" sz="2000" b="1" dirty="0">
              <a:effectLst/>
              <a:latin typeface="Times New Roman" panose="02020603050405020304" pitchFamily="18" charset="0"/>
              <a:ea typeface="Times New Roman" panose="02020603050405020304" pitchFamily="18" charset="0"/>
            </a:endParaRPr>
          </a:p>
          <a:p>
            <a:pPr marR="12065"/>
            <a:endParaRPr lang="en-IN" sz="2700" b="1" dirty="0">
              <a:solidFill>
                <a:srgbClr val="002060"/>
              </a:solidFill>
              <a:latin typeface="Times New Roman" panose="02020603050405020304" pitchFamily="18" charset="0"/>
              <a:cs typeface="Times New Roman" panose="02020603050405020304" pitchFamily="18" charset="0"/>
            </a:endParaRPr>
          </a:p>
          <a:p>
            <a:endParaRPr lang="en-IN" sz="2700" b="1" dirty="0">
              <a:solidFill>
                <a:srgbClr val="002060"/>
              </a:solidFill>
              <a:latin typeface="Times New Roman" panose="02020603050405020304" pitchFamily="18" charset="0"/>
              <a:cs typeface="Times New Roman" panose="02020603050405020304" pitchFamily="18" charset="0"/>
            </a:endParaRPr>
          </a:p>
          <a:p>
            <a:endParaRPr lang="en-IN" sz="2700" b="1" dirty="0">
              <a:solidFill>
                <a:srgbClr val="00206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3D0315-99F6-D6DD-3716-30E56FE43151}"/>
              </a:ext>
            </a:extLst>
          </p:cNvPr>
          <p:cNvPicPr>
            <a:picLocks noChangeAspect="1"/>
          </p:cNvPicPr>
          <p:nvPr/>
        </p:nvPicPr>
        <p:blipFill>
          <a:blip r:embed="rId4"/>
          <a:stretch>
            <a:fillRect/>
          </a:stretch>
        </p:blipFill>
        <p:spPr>
          <a:xfrm>
            <a:off x="8765222" y="6187440"/>
            <a:ext cx="3426778" cy="5007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A6FC-8708-F473-8189-3B178DC5BE16}"/>
              </a:ext>
            </a:extLst>
          </p:cNvPr>
          <p:cNvSpPr>
            <a:spLocks noGrp="1"/>
          </p:cNvSpPr>
          <p:nvPr>
            <p:ph type="ctrTitle"/>
          </p:nvPr>
        </p:nvSpPr>
        <p:spPr>
          <a:xfrm>
            <a:off x="-157317" y="227627"/>
            <a:ext cx="8662219" cy="932579"/>
          </a:xfrm>
        </p:spPr>
        <p:txBody>
          <a:bodyPr>
            <a:normAutofit/>
          </a:bodyPr>
          <a:lstStyle/>
          <a:p>
            <a:r>
              <a:rPr lang="en-IN" sz="4400" b="1" dirty="0">
                <a:latin typeface="Times New Roman" panose="02020603050405020304" pitchFamily="18" charset="0"/>
                <a:cs typeface="Times New Roman" panose="02020603050405020304" pitchFamily="18" charset="0"/>
              </a:rPr>
              <a:t>6)Project Progress/Implementation</a:t>
            </a:r>
            <a:endParaRPr lang="en-IN" sz="4400" b="1" dirty="0"/>
          </a:p>
        </p:txBody>
      </p:sp>
      <p:sp>
        <p:nvSpPr>
          <p:cNvPr id="3" name="Subtitle 2">
            <a:extLst>
              <a:ext uri="{FF2B5EF4-FFF2-40B4-BE49-F238E27FC236}">
                <a16:creationId xmlns:a16="http://schemas.microsoft.com/office/drawing/2014/main" id="{E69059F2-A6B0-1270-E61C-5D09C3F95AE6}"/>
              </a:ext>
            </a:extLst>
          </p:cNvPr>
          <p:cNvSpPr>
            <a:spLocks noGrp="1"/>
          </p:cNvSpPr>
          <p:nvPr>
            <p:ph type="subTitle" idx="1"/>
          </p:nvPr>
        </p:nvSpPr>
        <p:spPr>
          <a:xfrm>
            <a:off x="140677" y="1286189"/>
            <a:ext cx="10527323" cy="3971611"/>
          </a:xfrm>
        </p:spPr>
        <p:txBody>
          <a:bodyPr>
            <a:noAutofit/>
          </a:bodyPr>
          <a:lstStyle/>
          <a:p>
            <a:pPr algn="l"/>
            <a:r>
              <a:rPr lang="en-US" sz="2200" b="1" dirty="0"/>
              <a:t>- </a:t>
            </a:r>
            <a:r>
              <a:rPr lang="en-US" sz="2200" b="1" u="sng" dirty="0"/>
              <a:t>Dataset Diversity</a:t>
            </a:r>
            <a:r>
              <a:rPr lang="en-US" sz="2200" b="1" dirty="0"/>
              <a:t>: </a:t>
            </a:r>
          </a:p>
          <a:p>
            <a:pPr algn="l"/>
            <a:r>
              <a:rPr lang="en-US" sz="2200" dirty="0"/>
              <a:t>  - Utilization of a diverse dataset comprising 38 distinct classes of plant diseases to ensure comprehensive coverage across various botanical species and pathological conditions.</a:t>
            </a:r>
          </a:p>
          <a:p>
            <a:pPr algn="l"/>
            <a:r>
              <a:rPr lang="en-US" sz="2200" dirty="0"/>
              <a:t>  - Comprehensive dataset facilitates robust model generalization and enhances real-world applicability.</a:t>
            </a:r>
          </a:p>
          <a:p>
            <a:pPr algn="l"/>
            <a:endParaRPr lang="en-US" sz="2200" dirty="0"/>
          </a:p>
          <a:p>
            <a:pPr algn="l"/>
            <a:endParaRPr lang="en-IN" sz="2200" dirty="0"/>
          </a:p>
          <a:p>
            <a:pPr algn="l"/>
            <a:endParaRPr lang="en-US" sz="2200" dirty="0"/>
          </a:p>
        </p:txBody>
      </p:sp>
    </p:spTree>
    <p:extLst>
      <p:ext uri="{BB962C8B-B14F-4D97-AF65-F5344CB8AC3E}">
        <p14:creationId xmlns:p14="http://schemas.microsoft.com/office/powerpoint/2010/main" val="481745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A6FC-8708-F473-8189-3B178DC5BE16}"/>
              </a:ext>
            </a:extLst>
          </p:cNvPr>
          <p:cNvSpPr>
            <a:spLocks noGrp="1"/>
          </p:cNvSpPr>
          <p:nvPr>
            <p:ph type="ctrTitle"/>
          </p:nvPr>
        </p:nvSpPr>
        <p:spPr>
          <a:xfrm>
            <a:off x="-157317" y="227627"/>
            <a:ext cx="8662219" cy="932579"/>
          </a:xfrm>
        </p:spPr>
        <p:txBody>
          <a:bodyPr>
            <a:normAutofit/>
          </a:bodyPr>
          <a:lstStyle/>
          <a:p>
            <a:r>
              <a:rPr lang="en-IN" sz="4400" b="1" dirty="0">
                <a:latin typeface="Times New Roman" panose="02020603050405020304" pitchFamily="18" charset="0"/>
                <a:cs typeface="Times New Roman" panose="02020603050405020304" pitchFamily="18" charset="0"/>
              </a:rPr>
              <a:t>6)Project Progress/Implementation</a:t>
            </a:r>
            <a:endParaRPr lang="en-IN" sz="4400" b="1" dirty="0"/>
          </a:p>
        </p:txBody>
      </p:sp>
      <p:sp>
        <p:nvSpPr>
          <p:cNvPr id="3" name="Subtitle 2">
            <a:extLst>
              <a:ext uri="{FF2B5EF4-FFF2-40B4-BE49-F238E27FC236}">
                <a16:creationId xmlns:a16="http://schemas.microsoft.com/office/drawing/2014/main" id="{E69059F2-A6B0-1270-E61C-5D09C3F95AE6}"/>
              </a:ext>
            </a:extLst>
          </p:cNvPr>
          <p:cNvSpPr>
            <a:spLocks noGrp="1"/>
          </p:cNvSpPr>
          <p:nvPr>
            <p:ph type="subTitle" idx="1"/>
          </p:nvPr>
        </p:nvSpPr>
        <p:spPr>
          <a:xfrm>
            <a:off x="140677" y="1286190"/>
            <a:ext cx="10527323" cy="2984254"/>
          </a:xfrm>
        </p:spPr>
        <p:txBody>
          <a:bodyPr>
            <a:noAutofit/>
          </a:bodyPr>
          <a:lstStyle/>
          <a:p>
            <a:pPr algn="l"/>
            <a:endParaRPr lang="en-US" sz="2200" dirty="0"/>
          </a:p>
          <a:p>
            <a:pPr algn="l"/>
            <a:endParaRPr lang="en-IN" sz="2200" dirty="0"/>
          </a:p>
          <a:p>
            <a:pPr algn="l"/>
            <a:endParaRPr lang="en-US" sz="2200" dirty="0"/>
          </a:p>
        </p:txBody>
      </p:sp>
      <p:pic>
        <p:nvPicPr>
          <p:cNvPr id="5" name="Picture 4">
            <a:extLst>
              <a:ext uri="{FF2B5EF4-FFF2-40B4-BE49-F238E27FC236}">
                <a16:creationId xmlns:a16="http://schemas.microsoft.com/office/drawing/2014/main" id="{9A4246D1-6D66-443A-A9A9-7751A2C6ACA1}"/>
              </a:ext>
            </a:extLst>
          </p:cNvPr>
          <p:cNvPicPr>
            <a:picLocks noChangeAspect="1"/>
          </p:cNvPicPr>
          <p:nvPr/>
        </p:nvPicPr>
        <p:blipFill>
          <a:blip r:embed="rId2"/>
          <a:stretch>
            <a:fillRect/>
          </a:stretch>
        </p:blipFill>
        <p:spPr>
          <a:xfrm>
            <a:off x="140677" y="1283463"/>
            <a:ext cx="4927434" cy="2519978"/>
          </a:xfrm>
          <a:prstGeom prst="rect">
            <a:avLst/>
          </a:prstGeom>
        </p:spPr>
      </p:pic>
      <p:sp>
        <p:nvSpPr>
          <p:cNvPr id="6" name="TextBox 5">
            <a:extLst>
              <a:ext uri="{FF2B5EF4-FFF2-40B4-BE49-F238E27FC236}">
                <a16:creationId xmlns:a16="http://schemas.microsoft.com/office/drawing/2014/main" id="{EDF28005-DF49-44C6-9C79-97DB1B5E1A63}"/>
              </a:ext>
            </a:extLst>
          </p:cNvPr>
          <p:cNvSpPr txBox="1"/>
          <p:nvPr/>
        </p:nvSpPr>
        <p:spPr>
          <a:xfrm>
            <a:off x="5282119" y="1361872"/>
            <a:ext cx="5836595" cy="2677656"/>
          </a:xfrm>
          <a:prstGeom prst="rect">
            <a:avLst/>
          </a:prstGeom>
          <a:noFill/>
        </p:spPr>
        <p:txBody>
          <a:bodyPr wrap="square" rtlCol="0">
            <a:spAutoFit/>
          </a:bodyPr>
          <a:lstStyle/>
          <a:p>
            <a:r>
              <a:rPr lang="en-US" dirty="0"/>
              <a:t>First, we initiate the project by importing essential libraries to facilitate the subsequent stages of development. Subsequently, meticulous attention is directed towards the design and configuration of attributes essential for image preprocessing and training.</a:t>
            </a:r>
          </a:p>
          <a:p>
            <a:r>
              <a:rPr lang="en-US" dirty="0"/>
              <a:t> Following this preparatory phase, the model undergoes comprehensive training utilizing the designated datasets. Post-training, rigorous validation procedures ensue, wherein the model's efficacy and generalization capabilities are meticulously assessed through dedicated validation sets.</a:t>
            </a:r>
          </a:p>
          <a:p>
            <a:r>
              <a:rPr lang="en-US" dirty="0"/>
              <a:t> This systematic approach ensures the robustness and reliability of the developed model, thereby laying a solid foundation for its subsequent deployment and real-world application.</a:t>
            </a:r>
          </a:p>
        </p:txBody>
      </p:sp>
      <p:pic>
        <p:nvPicPr>
          <p:cNvPr id="8" name="Picture 7">
            <a:extLst>
              <a:ext uri="{FF2B5EF4-FFF2-40B4-BE49-F238E27FC236}">
                <a16:creationId xmlns:a16="http://schemas.microsoft.com/office/drawing/2014/main" id="{AC5F9D95-D2B8-49C5-BC61-95C981A7FFC3}"/>
              </a:ext>
            </a:extLst>
          </p:cNvPr>
          <p:cNvPicPr>
            <a:picLocks noChangeAspect="1"/>
          </p:cNvPicPr>
          <p:nvPr/>
        </p:nvPicPr>
        <p:blipFill>
          <a:blip r:embed="rId3"/>
          <a:stretch>
            <a:fillRect/>
          </a:stretch>
        </p:blipFill>
        <p:spPr>
          <a:xfrm>
            <a:off x="-1208" y="3803441"/>
            <a:ext cx="5025657" cy="2826932"/>
          </a:xfrm>
          <a:prstGeom prst="rect">
            <a:avLst/>
          </a:prstGeom>
        </p:spPr>
      </p:pic>
      <p:sp>
        <p:nvSpPr>
          <p:cNvPr id="9" name="TextBox 8">
            <a:extLst>
              <a:ext uri="{FF2B5EF4-FFF2-40B4-BE49-F238E27FC236}">
                <a16:creationId xmlns:a16="http://schemas.microsoft.com/office/drawing/2014/main" id="{949CE445-73AB-4561-A86A-A29949593602}"/>
              </a:ext>
            </a:extLst>
          </p:cNvPr>
          <p:cNvSpPr txBox="1"/>
          <p:nvPr/>
        </p:nvSpPr>
        <p:spPr>
          <a:xfrm>
            <a:off x="5241272" y="4039528"/>
            <a:ext cx="6527260" cy="2492990"/>
          </a:xfrm>
          <a:prstGeom prst="rect">
            <a:avLst/>
          </a:prstGeom>
          <a:noFill/>
        </p:spPr>
        <p:txBody>
          <a:bodyPr wrap="square" rtlCol="0">
            <a:spAutoFit/>
          </a:bodyPr>
          <a:lstStyle/>
          <a:p>
            <a:r>
              <a:rPr lang="en-US" sz="1200" dirty="0"/>
              <a:t>Following successful validation of the model, we proceed to augment its convolutional layers to enhance its capacity for feature extraction and pattern recognition. </a:t>
            </a:r>
          </a:p>
          <a:p>
            <a:r>
              <a:rPr lang="en-US" sz="1200" dirty="0"/>
              <a:t>In this augmentation process, meticulous attention is paid to the configuration of each layer to ensure progressive enhancement of the model's discriminative capabilities. Specifically, we adopt a stratified approach wherein each subsequent convolutional layer is strategically designed to discern increasingly complex features from the input data. </a:t>
            </a:r>
          </a:p>
          <a:p>
            <a:r>
              <a:rPr lang="en-US" sz="1200" dirty="0"/>
              <a:t>Beginning with the initial layer, which focuses on identifying basic shapes and textures, we progressively expand the filter size across subsequent layers to accommodate the extraction of more intricate and nuanced features. For instance, the filter size in the first layer is set to 64, followed by increments to 128, 256, and culminating at 512 in the subsequent layers. This hierarchical expansion of filter sizes empowers the model to discern finer details and nuances within the input data, thereby enriching its ability to accurately classify and characterize diverse instances of plant diseases.</a:t>
            </a:r>
          </a:p>
        </p:txBody>
      </p:sp>
    </p:spTree>
    <p:extLst>
      <p:ext uri="{BB962C8B-B14F-4D97-AF65-F5344CB8AC3E}">
        <p14:creationId xmlns:p14="http://schemas.microsoft.com/office/powerpoint/2010/main" val="1390782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A6FC-8708-F473-8189-3B178DC5BE16}"/>
              </a:ext>
            </a:extLst>
          </p:cNvPr>
          <p:cNvSpPr>
            <a:spLocks noGrp="1"/>
          </p:cNvSpPr>
          <p:nvPr>
            <p:ph type="ctrTitle"/>
          </p:nvPr>
        </p:nvSpPr>
        <p:spPr>
          <a:xfrm>
            <a:off x="-157317" y="227627"/>
            <a:ext cx="8662219" cy="932579"/>
          </a:xfrm>
        </p:spPr>
        <p:txBody>
          <a:bodyPr>
            <a:normAutofit/>
          </a:bodyPr>
          <a:lstStyle/>
          <a:p>
            <a:r>
              <a:rPr lang="en-IN" sz="4400" b="1" dirty="0">
                <a:latin typeface="Times New Roman" panose="02020603050405020304" pitchFamily="18" charset="0"/>
                <a:cs typeface="Times New Roman" panose="02020603050405020304" pitchFamily="18" charset="0"/>
              </a:rPr>
              <a:t>6)Project Progress/Implementation</a:t>
            </a:r>
            <a:endParaRPr lang="en-IN" sz="4400" b="1" dirty="0"/>
          </a:p>
        </p:txBody>
      </p:sp>
      <p:sp>
        <p:nvSpPr>
          <p:cNvPr id="3" name="Subtitle 2">
            <a:extLst>
              <a:ext uri="{FF2B5EF4-FFF2-40B4-BE49-F238E27FC236}">
                <a16:creationId xmlns:a16="http://schemas.microsoft.com/office/drawing/2014/main" id="{E69059F2-A6B0-1270-E61C-5D09C3F95AE6}"/>
              </a:ext>
            </a:extLst>
          </p:cNvPr>
          <p:cNvSpPr>
            <a:spLocks noGrp="1"/>
          </p:cNvSpPr>
          <p:nvPr>
            <p:ph type="subTitle" idx="1"/>
          </p:nvPr>
        </p:nvSpPr>
        <p:spPr>
          <a:xfrm>
            <a:off x="140677" y="1286190"/>
            <a:ext cx="10527323" cy="2984254"/>
          </a:xfrm>
        </p:spPr>
        <p:txBody>
          <a:bodyPr>
            <a:noAutofit/>
          </a:bodyPr>
          <a:lstStyle/>
          <a:p>
            <a:pPr algn="l"/>
            <a:endParaRPr lang="en-US" sz="2200" dirty="0"/>
          </a:p>
          <a:p>
            <a:pPr algn="l"/>
            <a:endParaRPr lang="en-IN" sz="2200" dirty="0"/>
          </a:p>
          <a:p>
            <a:pPr algn="l"/>
            <a:endParaRPr lang="en-US" sz="2200" dirty="0"/>
          </a:p>
        </p:txBody>
      </p:sp>
      <p:pic>
        <p:nvPicPr>
          <p:cNvPr id="7" name="Picture 6">
            <a:extLst>
              <a:ext uri="{FF2B5EF4-FFF2-40B4-BE49-F238E27FC236}">
                <a16:creationId xmlns:a16="http://schemas.microsoft.com/office/drawing/2014/main" id="{E5BB1718-24CA-43C9-8501-B38D7DE89E89}"/>
              </a:ext>
            </a:extLst>
          </p:cNvPr>
          <p:cNvPicPr>
            <a:picLocks noChangeAspect="1"/>
          </p:cNvPicPr>
          <p:nvPr/>
        </p:nvPicPr>
        <p:blipFill>
          <a:blip r:embed="rId2"/>
          <a:stretch>
            <a:fillRect/>
          </a:stretch>
        </p:blipFill>
        <p:spPr>
          <a:xfrm>
            <a:off x="140677" y="1286190"/>
            <a:ext cx="5779381" cy="3359265"/>
          </a:xfrm>
          <a:prstGeom prst="rect">
            <a:avLst/>
          </a:prstGeom>
        </p:spPr>
      </p:pic>
      <p:sp>
        <p:nvSpPr>
          <p:cNvPr id="10" name="TextBox 9">
            <a:extLst>
              <a:ext uri="{FF2B5EF4-FFF2-40B4-BE49-F238E27FC236}">
                <a16:creationId xmlns:a16="http://schemas.microsoft.com/office/drawing/2014/main" id="{4813BDF1-29C3-46A0-AF0C-62600FBC6B2A}"/>
              </a:ext>
            </a:extLst>
          </p:cNvPr>
          <p:cNvSpPr txBox="1"/>
          <p:nvPr/>
        </p:nvSpPr>
        <p:spPr>
          <a:xfrm>
            <a:off x="6096000" y="1449423"/>
            <a:ext cx="5782316" cy="4401205"/>
          </a:xfrm>
          <a:prstGeom prst="rect">
            <a:avLst/>
          </a:prstGeom>
          <a:noFill/>
        </p:spPr>
        <p:txBody>
          <a:bodyPr wrap="square" rtlCol="0">
            <a:spAutoFit/>
          </a:bodyPr>
          <a:lstStyle/>
          <a:p>
            <a:r>
              <a:rPr lang="en-US" dirty="0"/>
              <a:t>Following the convolutional layer augmentation, a strategic approach is adopted to enhance the model's efficiency and generalization capacity. </a:t>
            </a:r>
          </a:p>
          <a:p>
            <a:endParaRPr lang="en-US" dirty="0"/>
          </a:p>
          <a:p>
            <a:r>
              <a:rPr lang="en-US" dirty="0"/>
              <a:t>Subsequently, a dropout layer is introduced, strategically dropping 25% of the data to mitigate overfitting and promote robustness in the model's performance.</a:t>
            </a:r>
          </a:p>
          <a:p>
            <a:r>
              <a:rPr lang="en-US" dirty="0"/>
              <a:t> Following this regularization step, the data is flattened to prepare it for further processing. Upon completion of these preparatory steps, the model undergoes compilation, wherein various hyperparameters and optimization strategies are configured to optimize its training process. </a:t>
            </a:r>
          </a:p>
          <a:p>
            <a:endParaRPr lang="en-US" dirty="0"/>
          </a:p>
          <a:p>
            <a:r>
              <a:rPr lang="en-US" dirty="0"/>
              <a:t>Upon successful compilation, a summary of the model is generated, providing insightful metrics including the volume of data processed, the number of trainable parameters, and non-trainable parameters. </a:t>
            </a:r>
          </a:p>
          <a:p>
            <a:endParaRPr lang="en-US" dirty="0"/>
          </a:p>
          <a:p>
            <a:r>
              <a:rPr lang="en-US" dirty="0"/>
              <a:t>This comprehensive overview serves as a crucial diagnostic tool, offering valuable insights into the model's architecture and computational requirements, thereby facilitating informed decision-making throughout the subsequent stages of development and deployment.</a:t>
            </a:r>
          </a:p>
        </p:txBody>
      </p:sp>
    </p:spTree>
    <p:extLst>
      <p:ext uri="{BB962C8B-B14F-4D97-AF65-F5344CB8AC3E}">
        <p14:creationId xmlns:p14="http://schemas.microsoft.com/office/powerpoint/2010/main" val="1657885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A6FC-8708-F473-8189-3B178DC5BE16}"/>
              </a:ext>
            </a:extLst>
          </p:cNvPr>
          <p:cNvSpPr>
            <a:spLocks noGrp="1"/>
          </p:cNvSpPr>
          <p:nvPr>
            <p:ph type="ctrTitle"/>
          </p:nvPr>
        </p:nvSpPr>
        <p:spPr>
          <a:xfrm>
            <a:off x="-157317" y="227627"/>
            <a:ext cx="8662219" cy="932579"/>
          </a:xfrm>
        </p:spPr>
        <p:txBody>
          <a:bodyPr>
            <a:normAutofit/>
          </a:bodyPr>
          <a:lstStyle/>
          <a:p>
            <a:r>
              <a:rPr lang="en-IN" sz="4400" b="1" dirty="0">
                <a:latin typeface="Times New Roman" panose="02020603050405020304" pitchFamily="18" charset="0"/>
                <a:cs typeface="Times New Roman" panose="02020603050405020304" pitchFamily="18" charset="0"/>
              </a:rPr>
              <a:t>6)Project Progress/Implementation</a:t>
            </a:r>
            <a:endParaRPr lang="en-IN" sz="4400" b="1" dirty="0"/>
          </a:p>
        </p:txBody>
      </p:sp>
      <p:sp>
        <p:nvSpPr>
          <p:cNvPr id="3" name="Subtitle 2">
            <a:extLst>
              <a:ext uri="{FF2B5EF4-FFF2-40B4-BE49-F238E27FC236}">
                <a16:creationId xmlns:a16="http://schemas.microsoft.com/office/drawing/2014/main" id="{E69059F2-A6B0-1270-E61C-5D09C3F95AE6}"/>
              </a:ext>
            </a:extLst>
          </p:cNvPr>
          <p:cNvSpPr>
            <a:spLocks noGrp="1"/>
          </p:cNvSpPr>
          <p:nvPr>
            <p:ph type="subTitle" idx="1"/>
          </p:nvPr>
        </p:nvSpPr>
        <p:spPr>
          <a:xfrm>
            <a:off x="140677" y="1286190"/>
            <a:ext cx="10527323" cy="2984254"/>
          </a:xfrm>
        </p:spPr>
        <p:txBody>
          <a:bodyPr>
            <a:noAutofit/>
          </a:bodyPr>
          <a:lstStyle/>
          <a:p>
            <a:pPr algn="l"/>
            <a:endParaRPr lang="en-US" sz="2200" dirty="0"/>
          </a:p>
          <a:p>
            <a:pPr algn="l"/>
            <a:endParaRPr lang="en-IN" sz="2200" dirty="0"/>
          </a:p>
          <a:p>
            <a:pPr algn="l"/>
            <a:endParaRPr lang="en-US" sz="2200" dirty="0"/>
          </a:p>
        </p:txBody>
      </p:sp>
      <p:sp>
        <p:nvSpPr>
          <p:cNvPr id="10" name="TextBox 9">
            <a:extLst>
              <a:ext uri="{FF2B5EF4-FFF2-40B4-BE49-F238E27FC236}">
                <a16:creationId xmlns:a16="http://schemas.microsoft.com/office/drawing/2014/main" id="{4813BDF1-29C3-46A0-AF0C-62600FBC6B2A}"/>
              </a:ext>
            </a:extLst>
          </p:cNvPr>
          <p:cNvSpPr txBox="1"/>
          <p:nvPr/>
        </p:nvSpPr>
        <p:spPr>
          <a:xfrm>
            <a:off x="6096000" y="1449423"/>
            <a:ext cx="5782316" cy="4832092"/>
          </a:xfrm>
          <a:prstGeom prst="rect">
            <a:avLst/>
          </a:prstGeom>
          <a:noFill/>
        </p:spPr>
        <p:txBody>
          <a:bodyPr wrap="square" rtlCol="0">
            <a:spAutoFit/>
          </a:bodyPr>
          <a:lstStyle/>
          <a:p>
            <a:r>
              <a:rPr lang="en-US" dirty="0"/>
              <a:t>Following successful compilation, the model is equipped with the capability to detect a diverse range of plant diseases, encompassing a multitude of classes such as "</a:t>
            </a:r>
            <a:r>
              <a:rPr lang="en-US" dirty="0" err="1"/>
              <a:t>Apple_Apple_Scab</a:t>
            </a:r>
            <a:r>
              <a:rPr lang="en-US" dirty="0"/>
              <a:t>" or "</a:t>
            </a:r>
            <a:r>
              <a:rPr lang="en-US" dirty="0" err="1"/>
              <a:t>Grape_Black_Rot</a:t>
            </a:r>
            <a:r>
              <a:rPr lang="en-US" dirty="0"/>
              <a:t>," alongside various others. </a:t>
            </a:r>
          </a:p>
          <a:p>
            <a:endParaRPr lang="en-US" dirty="0"/>
          </a:p>
          <a:p>
            <a:r>
              <a:rPr lang="en-US" dirty="0"/>
              <a:t>Each class represents a distinct disease or ailment that the model has been trained to identify with an impressive accuracy ranging between 90 to 95 percent. Subsequently, the model undergoes rigorous training for a predetermined number of epochs, typically set to 10 iterations. </a:t>
            </a:r>
          </a:p>
          <a:p>
            <a:endParaRPr lang="en-US" dirty="0"/>
          </a:p>
          <a:p>
            <a:r>
              <a:rPr lang="en-US" dirty="0"/>
              <a:t>Throughout this training process, the model refines its parameters and fine-tunes its predictive capabilities, leveraging the annotated dataset to iteratively enhance its performance.</a:t>
            </a:r>
          </a:p>
          <a:p>
            <a:endParaRPr lang="en-US" dirty="0"/>
          </a:p>
          <a:p>
            <a:r>
              <a:rPr lang="en-US" dirty="0"/>
              <a:t> Upon the completion of the training regimen, the trained model is saved, preserving its learned parameters and architecture for future deployment and utilization in real-world scenarios.</a:t>
            </a:r>
          </a:p>
          <a:p>
            <a:endParaRPr lang="en-US" dirty="0"/>
          </a:p>
          <a:p>
            <a:r>
              <a:rPr lang="en-US" dirty="0"/>
              <a:t> This culmination of training and preservation marks a significant milestone in the project's progression, paving the way for subsequent phases of validation, testing, and deployment with heightened efficacy and reliability.</a:t>
            </a:r>
          </a:p>
        </p:txBody>
      </p:sp>
      <p:pic>
        <p:nvPicPr>
          <p:cNvPr id="5" name="Picture 4">
            <a:extLst>
              <a:ext uri="{FF2B5EF4-FFF2-40B4-BE49-F238E27FC236}">
                <a16:creationId xmlns:a16="http://schemas.microsoft.com/office/drawing/2014/main" id="{A19E185B-27E5-484D-A9DD-B1DE4DE67560}"/>
              </a:ext>
            </a:extLst>
          </p:cNvPr>
          <p:cNvPicPr>
            <a:picLocks noChangeAspect="1"/>
          </p:cNvPicPr>
          <p:nvPr/>
        </p:nvPicPr>
        <p:blipFill>
          <a:blip r:embed="rId2"/>
          <a:stretch>
            <a:fillRect/>
          </a:stretch>
        </p:blipFill>
        <p:spPr>
          <a:xfrm>
            <a:off x="0" y="1252315"/>
            <a:ext cx="6096000" cy="5378058"/>
          </a:xfrm>
          <a:prstGeom prst="rect">
            <a:avLst/>
          </a:prstGeom>
        </p:spPr>
      </p:pic>
    </p:spTree>
    <p:extLst>
      <p:ext uri="{BB962C8B-B14F-4D97-AF65-F5344CB8AC3E}">
        <p14:creationId xmlns:p14="http://schemas.microsoft.com/office/powerpoint/2010/main" val="185727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A6FC-8708-F473-8189-3B178DC5BE16}"/>
              </a:ext>
            </a:extLst>
          </p:cNvPr>
          <p:cNvSpPr>
            <a:spLocks noGrp="1"/>
          </p:cNvSpPr>
          <p:nvPr>
            <p:ph type="ctrTitle"/>
          </p:nvPr>
        </p:nvSpPr>
        <p:spPr>
          <a:xfrm>
            <a:off x="-157317" y="227627"/>
            <a:ext cx="8662219" cy="932579"/>
          </a:xfrm>
        </p:spPr>
        <p:txBody>
          <a:bodyPr>
            <a:normAutofit/>
          </a:bodyPr>
          <a:lstStyle/>
          <a:p>
            <a:r>
              <a:rPr lang="en-IN" sz="4400" b="1" dirty="0">
                <a:latin typeface="Times New Roman" panose="02020603050405020304" pitchFamily="18" charset="0"/>
                <a:cs typeface="Times New Roman" panose="02020603050405020304" pitchFamily="18" charset="0"/>
              </a:rPr>
              <a:t>6)Project Progress/Implementation</a:t>
            </a:r>
            <a:endParaRPr lang="en-IN" sz="4400" b="1" dirty="0"/>
          </a:p>
        </p:txBody>
      </p:sp>
      <p:sp>
        <p:nvSpPr>
          <p:cNvPr id="3" name="Subtitle 2">
            <a:extLst>
              <a:ext uri="{FF2B5EF4-FFF2-40B4-BE49-F238E27FC236}">
                <a16:creationId xmlns:a16="http://schemas.microsoft.com/office/drawing/2014/main" id="{E69059F2-A6B0-1270-E61C-5D09C3F95AE6}"/>
              </a:ext>
            </a:extLst>
          </p:cNvPr>
          <p:cNvSpPr>
            <a:spLocks noGrp="1"/>
          </p:cNvSpPr>
          <p:nvPr>
            <p:ph type="subTitle" idx="1"/>
          </p:nvPr>
        </p:nvSpPr>
        <p:spPr>
          <a:xfrm>
            <a:off x="140677" y="1286190"/>
            <a:ext cx="10527323" cy="2984254"/>
          </a:xfrm>
        </p:spPr>
        <p:txBody>
          <a:bodyPr>
            <a:noAutofit/>
          </a:bodyPr>
          <a:lstStyle/>
          <a:p>
            <a:pPr algn="l"/>
            <a:endParaRPr lang="en-US" sz="2200" dirty="0"/>
          </a:p>
          <a:p>
            <a:pPr algn="l"/>
            <a:endParaRPr lang="en-IN" sz="2200" dirty="0"/>
          </a:p>
          <a:p>
            <a:pPr algn="l"/>
            <a:endParaRPr lang="en-US" sz="2200" dirty="0"/>
          </a:p>
        </p:txBody>
      </p:sp>
      <p:sp>
        <p:nvSpPr>
          <p:cNvPr id="10" name="TextBox 9">
            <a:extLst>
              <a:ext uri="{FF2B5EF4-FFF2-40B4-BE49-F238E27FC236}">
                <a16:creationId xmlns:a16="http://schemas.microsoft.com/office/drawing/2014/main" id="{4813BDF1-29C3-46A0-AF0C-62600FBC6B2A}"/>
              </a:ext>
            </a:extLst>
          </p:cNvPr>
          <p:cNvSpPr txBox="1"/>
          <p:nvPr/>
        </p:nvSpPr>
        <p:spPr>
          <a:xfrm>
            <a:off x="6096000" y="1449423"/>
            <a:ext cx="5782316" cy="307777"/>
          </a:xfrm>
          <a:prstGeom prst="rect">
            <a:avLst/>
          </a:prstGeom>
          <a:noFill/>
        </p:spPr>
        <p:txBody>
          <a:bodyPr wrap="square" rtlCol="0">
            <a:spAutoFit/>
          </a:bodyPr>
          <a:lstStyle/>
          <a:p>
            <a:endParaRPr lang="en-US" dirty="0"/>
          </a:p>
        </p:txBody>
      </p:sp>
      <p:pic>
        <p:nvPicPr>
          <p:cNvPr id="4" name="VID-20240418-WA0029">
            <a:hlinkClick r:id="" action="ppaction://media"/>
            <a:extLst>
              <a:ext uri="{FF2B5EF4-FFF2-40B4-BE49-F238E27FC236}">
                <a16:creationId xmlns:a16="http://schemas.microsoft.com/office/drawing/2014/main" id="{594A0EAC-B91D-4E15-9524-D5153B5A3E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60206"/>
            <a:ext cx="8192526" cy="4608296"/>
          </a:xfrm>
          <a:prstGeom prst="rect">
            <a:avLst/>
          </a:prstGeom>
        </p:spPr>
      </p:pic>
      <p:sp>
        <p:nvSpPr>
          <p:cNvPr id="6" name="TextBox 5">
            <a:extLst>
              <a:ext uri="{FF2B5EF4-FFF2-40B4-BE49-F238E27FC236}">
                <a16:creationId xmlns:a16="http://schemas.microsoft.com/office/drawing/2014/main" id="{B11DB2E8-AF6C-4132-9235-786A283281A2}"/>
              </a:ext>
            </a:extLst>
          </p:cNvPr>
          <p:cNvSpPr txBox="1"/>
          <p:nvPr/>
        </p:nvSpPr>
        <p:spPr>
          <a:xfrm>
            <a:off x="8333203" y="1286190"/>
            <a:ext cx="4030652" cy="1477328"/>
          </a:xfrm>
          <a:prstGeom prst="rect">
            <a:avLst/>
          </a:prstGeom>
          <a:noFill/>
        </p:spPr>
        <p:txBody>
          <a:bodyPr wrap="square" rtlCol="0">
            <a:spAutoFit/>
          </a:bodyPr>
          <a:lstStyle/>
          <a:p>
            <a:pPr marL="285750" indent="-285750">
              <a:buFont typeface="Arial" panose="020B0604020202020204" pitchFamily="34" charset="0"/>
              <a:buChar char="•"/>
            </a:pPr>
            <a:r>
              <a:rPr lang="en-US" sz="1800" b="0" i="0" dirty="0">
                <a:solidFill>
                  <a:srgbClr val="0D0D0D"/>
                </a:solidFill>
                <a:effectLst/>
                <a:latin typeface="Söhne"/>
              </a:rPr>
              <a:t>Sharing a video showcasing the comprehensive workflow of the model, adhering to the outlined steps, adds a dynamic dimension to the project's documentation.</a:t>
            </a:r>
            <a:endParaRPr lang="en-US" sz="1800" dirty="0"/>
          </a:p>
        </p:txBody>
      </p:sp>
    </p:spTree>
    <p:extLst>
      <p:ext uri="{BB962C8B-B14F-4D97-AF65-F5344CB8AC3E}">
        <p14:creationId xmlns:p14="http://schemas.microsoft.com/office/powerpoint/2010/main" val="336371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86CE-2438-4194-88AF-A600273A628D}"/>
              </a:ext>
            </a:extLst>
          </p:cNvPr>
          <p:cNvSpPr>
            <a:spLocks noGrp="1"/>
          </p:cNvSpPr>
          <p:nvPr>
            <p:ph type="title"/>
          </p:nvPr>
        </p:nvSpPr>
        <p:spPr>
          <a:xfrm>
            <a:off x="0" y="-97277"/>
            <a:ext cx="11355388" cy="1787965"/>
          </a:xfrm>
        </p:spPr>
        <p:txBody>
          <a:bodyPr/>
          <a:lstStyle/>
          <a:p>
            <a:r>
              <a:rPr lang="en-IN" sz="4400" b="1" dirty="0">
                <a:latin typeface="Times New Roman" panose="02020603050405020304" pitchFamily="18" charset="0"/>
                <a:cs typeface="Times New Roman" panose="02020603050405020304" pitchFamily="18" charset="0"/>
              </a:rPr>
              <a:t>6)Project Progress/Implementation</a:t>
            </a:r>
            <a:endParaRPr lang="en-US" dirty="0"/>
          </a:p>
        </p:txBody>
      </p:sp>
      <p:sp>
        <p:nvSpPr>
          <p:cNvPr id="3" name="Text Placeholder 2">
            <a:extLst>
              <a:ext uri="{FF2B5EF4-FFF2-40B4-BE49-F238E27FC236}">
                <a16:creationId xmlns:a16="http://schemas.microsoft.com/office/drawing/2014/main" id="{2EC9096D-26B2-4813-AE1A-8B99CB6B993E}"/>
              </a:ext>
            </a:extLst>
          </p:cNvPr>
          <p:cNvSpPr>
            <a:spLocks noGrp="1"/>
          </p:cNvSpPr>
          <p:nvPr>
            <p:ph type="body" idx="1"/>
          </p:nvPr>
        </p:nvSpPr>
        <p:spPr>
          <a:xfrm>
            <a:off x="1089498" y="1690687"/>
            <a:ext cx="10554511" cy="566129"/>
          </a:xfrm>
        </p:spPr>
        <p:txBody>
          <a:bodyPr/>
          <a:lstStyle/>
          <a:p>
            <a:r>
              <a:rPr lang="en-US" dirty="0"/>
              <a:t>Website Designing and UI </a:t>
            </a:r>
          </a:p>
        </p:txBody>
      </p:sp>
      <p:sp>
        <p:nvSpPr>
          <p:cNvPr id="4" name="Text Placeholder 3">
            <a:extLst>
              <a:ext uri="{FF2B5EF4-FFF2-40B4-BE49-F238E27FC236}">
                <a16:creationId xmlns:a16="http://schemas.microsoft.com/office/drawing/2014/main" id="{08A6A175-54BE-409A-BD62-9DF87969924A}"/>
              </a:ext>
            </a:extLst>
          </p:cNvPr>
          <p:cNvSpPr>
            <a:spLocks noGrp="1"/>
          </p:cNvSpPr>
          <p:nvPr>
            <p:ph type="body" idx="2"/>
          </p:nvPr>
        </p:nvSpPr>
        <p:spPr>
          <a:xfrm>
            <a:off x="839789" y="2505074"/>
            <a:ext cx="10804220" cy="3029963"/>
          </a:xfrm>
        </p:spPr>
        <p:txBody>
          <a:bodyPr>
            <a:normAutofit fontScale="77500" lnSpcReduction="20000"/>
          </a:bodyPr>
          <a:lstStyle/>
          <a:p>
            <a:r>
              <a:rPr lang="en-US" dirty="0"/>
              <a:t>In our project, we integrated </a:t>
            </a:r>
            <a:r>
              <a:rPr lang="en-US" dirty="0" err="1"/>
              <a:t>Streamlit</a:t>
            </a:r>
            <a:r>
              <a:rPr lang="en-US" dirty="0"/>
              <a:t> to seamlessly connect our model with a user-friendly website interface. </a:t>
            </a:r>
            <a:r>
              <a:rPr lang="en-US" dirty="0" err="1"/>
              <a:t>Streamlit</a:t>
            </a:r>
            <a:r>
              <a:rPr lang="en-US" dirty="0"/>
              <a:t> provided us with a powerful framework for building interactive web applications with minimal effort. </a:t>
            </a:r>
          </a:p>
          <a:p>
            <a:r>
              <a:rPr lang="en-US" dirty="0"/>
              <a:t>By leveraging </a:t>
            </a:r>
            <a:r>
              <a:rPr lang="en-US" dirty="0" err="1"/>
              <a:t>Streamlit's</a:t>
            </a:r>
            <a:r>
              <a:rPr lang="en-US" dirty="0"/>
              <a:t> intuitive features and functionality, we were able to create a polished user interface that allows users to easily interact with our model. </a:t>
            </a:r>
          </a:p>
          <a:p>
            <a:r>
              <a:rPr lang="en-US" dirty="0"/>
              <a:t>Through the website, users can input images or data, trigger model predictions, and visualize results in real-time. </a:t>
            </a:r>
            <a:r>
              <a:rPr lang="en-US" dirty="0" err="1"/>
              <a:t>Streamlit's</a:t>
            </a:r>
            <a:r>
              <a:rPr lang="en-US" dirty="0"/>
              <a:t> flexibility and ease of use enabled us to quickly deploy our model and make it accessible to a wider audience, ultimately enhancing the usability and accessibility of our project.</a:t>
            </a:r>
          </a:p>
        </p:txBody>
      </p:sp>
    </p:spTree>
    <p:extLst>
      <p:ext uri="{BB962C8B-B14F-4D97-AF65-F5344CB8AC3E}">
        <p14:creationId xmlns:p14="http://schemas.microsoft.com/office/powerpoint/2010/main" val="161235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86CE-2438-4194-88AF-A600273A628D}"/>
              </a:ext>
            </a:extLst>
          </p:cNvPr>
          <p:cNvSpPr>
            <a:spLocks noGrp="1"/>
          </p:cNvSpPr>
          <p:nvPr>
            <p:ph type="title"/>
          </p:nvPr>
        </p:nvSpPr>
        <p:spPr>
          <a:xfrm>
            <a:off x="0" y="-97277"/>
            <a:ext cx="11355388" cy="1787965"/>
          </a:xfrm>
        </p:spPr>
        <p:txBody>
          <a:bodyPr/>
          <a:lstStyle/>
          <a:p>
            <a:r>
              <a:rPr lang="en-IN" sz="4400" b="1" dirty="0">
                <a:latin typeface="Times New Roman" panose="02020603050405020304" pitchFamily="18" charset="0"/>
                <a:cs typeface="Times New Roman" panose="02020603050405020304" pitchFamily="18" charset="0"/>
              </a:rPr>
              <a:t>6)Project Progress/Implementation</a:t>
            </a:r>
            <a:endParaRPr lang="en-US" dirty="0"/>
          </a:p>
        </p:txBody>
      </p:sp>
      <p:sp>
        <p:nvSpPr>
          <p:cNvPr id="4" name="Text Placeholder 3">
            <a:extLst>
              <a:ext uri="{FF2B5EF4-FFF2-40B4-BE49-F238E27FC236}">
                <a16:creationId xmlns:a16="http://schemas.microsoft.com/office/drawing/2014/main" id="{08A6A175-54BE-409A-BD62-9DF87969924A}"/>
              </a:ext>
            </a:extLst>
          </p:cNvPr>
          <p:cNvSpPr>
            <a:spLocks noGrp="1"/>
          </p:cNvSpPr>
          <p:nvPr>
            <p:ph type="body" idx="2"/>
          </p:nvPr>
        </p:nvSpPr>
        <p:spPr>
          <a:xfrm>
            <a:off x="839789" y="2505074"/>
            <a:ext cx="10804220" cy="3029963"/>
          </a:xfrm>
        </p:spPr>
        <p:txBody>
          <a:bodyPr>
            <a:normAutofit/>
          </a:bodyPr>
          <a:lstStyle/>
          <a:p>
            <a:pPr marL="114300" indent="0">
              <a:buNone/>
            </a:pPr>
            <a:endParaRPr lang="en-US" dirty="0"/>
          </a:p>
        </p:txBody>
      </p:sp>
      <p:pic>
        <p:nvPicPr>
          <p:cNvPr id="5" name="website ai">
            <a:hlinkClick r:id="" action="ppaction://media"/>
            <a:extLst>
              <a:ext uri="{FF2B5EF4-FFF2-40B4-BE49-F238E27FC236}">
                <a16:creationId xmlns:a16="http://schemas.microsoft.com/office/drawing/2014/main" id="{992A4E52-6EEF-42A8-A7B2-6DD7555C28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51915"/>
            <a:ext cx="12192000" cy="5122425"/>
          </a:xfrm>
          <a:prstGeom prst="rect">
            <a:avLst/>
          </a:prstGeom>
        </p:spPr>
      </p:pic>
    </p:spTree>
    <p:extLst>
      <p:ext uri="{BB962C8B-B14F-4D97-AF65-F5344CB8AC3E}">
        <p14:creationId xmlns:p14="http://schemas.microsoft.com/office/powerpoint/2010/main" val="147573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86CE-2438-4194-88AF-A600273A628D}"/>
              </a:ext>
            </a:extLst>
          </p:cNvPr>
          <p:cNvSpPr>
            <a:spLocks noGrp="1"/>
          </p:cNvSpPr>
          <p:nvPr>
            <p:ph type="title"/>
          </p:nvPr>
        </p:nvSpPr>
        <p:spPr>
          <a:xfrm>
            <a:off x="0" y="-97277"/>
            <a:ext cx="11355388" cy="1787965"/>
          </a:xfrm>
        </p:spPr>
        <p:txBody>
          <a:bodyPr/>
          <a:lstStyle/>
          <a:p>
            <a:r>
              <a:rPr lang="en-IN" sz="4400" b="1" dirty="0">
                <a:latin typeface="Times New Roman" panose="02020603050405020304" pitchFamily="18" charset="0"/>
                <a:cs typeface="Times New Roman" panose="02020603050405020304" pitchFamily="18" charset="0"/>
              </a:rPr>
              <a:t>6)Project Progress/Implementation</a:t>
            </a:r>
            <a:endParaRPr lang="en-US" dirty="0"/>
          </a:p>
        </p:txBody>
      </p:sp>
      <p:sp>
        <p:nvSpPr>
          <p:cNvPr id="4" name="Text Placeholder 3">
            <a:extLst>
              <a:ext uri="{FF2B5EF4-FFF2-40B4-BE49-F238E27FC236}">
                <a16:creationId xmlns:a16="http://schemas.microsoft.com/office/drawing/2014/main" id="{08A6A175-54BE-409A-BD62-9DF87969924A}"/>
              </a:ext>
            </a:extLst>
          </p:cNvPr>
          <p:cNvSpPr>
            <a:spLocks noGrp="1"/>
          </p:cNvSpPr>
          <p:nvPr>
            <p:ph type="body" idx="2"/>
          </p:nvPr>
        </p:nvSpPr>
        <p:spPr>
          <a:xfrm>
            <a:off x="190919" y="1436914"/>
            <a:ext cx="11453090" cy="4098123"/>
          </a:xfrm>
        </p:spPr>
        <p:txBody>
          <a:bodyPr>
            <a:normAutofit fontScale="92500"/>
          </a:bodyPr>
          <a:lstStyle/>
          <a:p>
            <a:r>
              <a:rPr lang="en-US" dirty="0"/>
              <a:t>After completing the model training phase, our next step was to design a user-friendly website interface for seamless interaction with the model. </a:t>
            </a:r>
          </a:p>
          <a:p>
            <a:r>
              <a:rPr lang="en-US" dirty="0"/>
              <a:t>Leveraging </a:t>
            </a:r>
            <a:r>
              <a:rPr lang="en-US" dirty="0" err="1"/>
              <a:t>Streamlit</a:t>
            </a:r>
            <a:r>
              <a:rPr lang="en-US" dirty="0"/>
              <a:t>, a powerful web application framework, we successfully connected our trained model to the website. </a:t>
            </a:r>
            <a:r>
              <a:rPr lang="en-US" dirty="0" err="1"/>
              <a:t>Streamlit</a:t>
            </a:r>
            <a:r>
              <a:rPr lang="en-US" dirty="0"/>
              <a:t> provided us with a straightforward platform to create an intuitive and efficient user experience. </a:t>
            </a:r>
          </a:p>
          <a:p>
            <a:r>
              <a:rPr lang="en-US" dirty="0"/>
              <a:t>By integrating the model with </a:t>
            </a:r>
            <a:r>
              <a:rPr lang="en-US" dirty="0" err="1"/>
              <a:t>Streamlit</a:t>
            </a:r>
            <a:r>
              <a:rPr lang="en-US" dirty="0"/>
              <a:t>, users can easily input data, trigger model predictions, and visualize results directly from the website. This integration streamlines the implementation process and enhances accessibility, making it easier for users to interact with the model and obtain valuable insights.</a:t>
            </a:r>
          </a:p>
        </p:txBody>
      </p:sp>
    </p:spTree>
    <p:extLst>
      <p:ext uri="{BB962C8B-B14F-4D97-AF65-F5344CB8AC3E}">
        <p14:creationId xmlns:p14="http://schemas.microsoft.com/office/powerpoint/2010/main" val="2512288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5FFB-02E5-4CA4-9D07-F69E6B3EA043}"/>
              </a:ext>
            </a:extLst>
          </p:cNvPr>
          <p:cNvSpPr>
            <a:spLocks noGrp="1"/>
          </p:cNvSpPr>
          <p:nvPr>
            <p:ph type="ctrTitle"/>
          </p:nvPr>
        </p:nvSpPr>
        <p:spPr>
          <a:xfrm>
            <a:off x="-688259" y="412955"/>
            <a:ext cx="4837471" cy="757083"/>
          </a:xfrm>
        </p:spPr>
        <p:txBody>
          <a:bodyPr>
            <a:normAutofit/>
          </a:bodyPr>
          <a:lstStyle/>
          <a:p>
            <a:r>
              <a:rPr lang="en-US" sz="4400" b="1" dirty="0"/>
              <a:t>8)References</a:t>
            </a:r>
            <a:endParaRPr lang="en-IN" sz="4400" b="1" dirty="0"/>
          </a:p>
        </p:txBody>
      </p:sp>
      <p:sp>
        <p:nvSpPr>
          <p:cNvPr id="3" name="Subtitle 2">
            <a:extLst>
              <a:ext uri="{FF2B5EF4-FFF2-40B4-BE49-F238E27FC236}">
                <a16:creationId xmlns:a16="http://schemas.microsoft.com/office/drawing/2014/main" id="{BC33ADA0-ACED-8D0F-5F79-8FD1B775AD71}"/>
              </a:ext>
            </a:extLst>
          </p:cNvPr>
          <p:cNvSpPr>
            <a:spLocks noGrp="1"/>
          </p:cNvSpPr>
          <p:nvPr>
            <p:ph type="subTitle" idx="1"/>
          </p:nvPr>
        </p:nvSpPr>
        <p:spPr>
          <a:xfrm>
            <a:off x="108155" y="1347019"/>
            <a:ext cx="10589342" cy="5722375"/>
          </a:xfrm>
        </p:spPr>
        <p:txBody>
          <a:bodyPr>
            <a:normAutofit fontScale="55000" lnSpcReduction="20000"/>
          </a:bodyPr>
          <a:lstStyle/>
          <a:p>
            <a:pPr marL="342900" lvl="0" indent="-342900" algn="just">
              <a:lnSpc>
                <a:spcPct val="107000"/>
              </a:lnSpc>
              <a:buFont typeface="+mj-lt"/>
              <a:buAutoNum type="arabicPeriod"/>
            </a:pP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Chen, J., Chen, J., Zhang, D., Sun, Y., &amp; </a:t>
            </a:r>
            <a:r>
              <a:rPr lang="en-IN" sz="4000" kern="100" dirty="0" err="1">
                <a:solidFill>
                  <a:srgbClr val="222222"/>
                </a:solidFill>
                <a:effectLst/>
                <a:highlight>
                  <a:srgbClr val="FFFFFF"/>
                </a:highlight>
                <a:latin typeface="Times New Roman" panose="02020603050405020304" pitchFamily="18" charset="0"/>
                <a:ea typeface="Calibri" panose="020F0502020204030204" pitchFamily="34" charset="0"/>
              </a:rPr>
              <a:t>Nanehkaran</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Y. A. (2020). Using deep transfer learning for image-based plant disease identification. </a:t>
            </a:r>
            <a:r>
              <a:rPr lang="en-IN" sz="4000" i="1" kern="100" dirty="0">
                <a:solidFill>
                  <a:srgbClr val="222222"/>
                </a:solidFill>
                <a:effectLst/>
                <a:highlight>
                  <a:srgbClr val="FFFFFF"/>
                </a:highlight>
                <a:latin typeface="Times New Roman" panose="02020603050405020304" pitchFamily="18" charset="0"/>
                <a:ea typeface="Calibri" panose="020F0502020204030204" pitchFamily="34" charset="0"/>
              </a:rPr>
              <a:t>Computers and electronics in agriculture</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a:t>
            </a:r>
            <a:r>
              <a:rPr lang="en-IN" sz="4000" i="1" kern="100" dirty="0">
                <a:solidFill>
                  <a:srgbClr val="222222"/>
                </a:solidFill>
                <a:effectLst/>
                <a:highlight>
                  <a:srgbClr val="FFFFFF"/>
                </a:highlight>
                <a:latin typeface="Times New Roman" panose="02020603050405020304" pitchFamily="18" charset="0"/>
                <a:ea typeface="Calibri" panose="020F0502020204030204" pitchFamily="34" charset="0"/>
              </a:rPr>
              <a:t>173</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105393.</a:t>
            </a:r>
            <a:endParaRPr lang="en-IN" sz="40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buFont typeface="+mj-lt"/>
              <a:buAutoNum type="arabicPeriod"/>
            </a:pP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Ramcharan, A., Baranowski, K., &amp; Ahmed, B. (2017). Deep learning for image-based cassava disease detection. </a:t>
            </a:r>
            <a:r>
              <a:rPr lang="en-IN" sz="4000" i="1" kern="100" dirty="0">
                <a:solidFill>
                  <a:srgbClr val="222222"/>
                </a:solidFill>
                <a:effectLst/>
                <a:highlight>
                  <a:srgbClr val="FFFFFF"/>
                </a:highlight>
                <a:latin typeface="Times New Roman" panose="02020603050405020304" pitchFamily="18" charset="0"/>
                <a:ea typeface="Calibri" panose="020F0502020204030204" pitchFamily="34" charset="0"/>
              </a:rPr>
              <a:t>Frontiers in plant science</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a:t>
            </a:r>
            <a:r>
              <a:rPr lang="en-IN" sz="4000" i="1" kern="100" dirty="0">
                <a:solidFill>
                  <a:srgbClr val="222222"/>
                </a:solidFill>
                <a:effectLst/>
                <a:highlight>
                  <a:srgbClr val="FFFFFF"/>
                </a:highlight>
                <a:latin typeface="Times New Roman" panose="02020603050405020304" pitchFamily="18" charset="0"/>
                <a:ea typeface="Calibri" panose="020F0502020204030204" pitchFamily="34" charset="0"/>
              </a:rPr>
              <a:t>8</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293051.</a:t>
            </a:r>
            <a:endParaRPr lang="en-IN" sz="40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buFont typeface="+mj-lt"/>
              <a:buAutoNum type="arabicPeriod"/>
            </a:pP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Singh, J., &amp; Kaur, H. (2019). Plant disease detection based on region-based segmentation and KNN classifier. In </a:t>
            </a:r>
            <a:r>
              <a:rPr lang="en-IN" sz="4000" i="1" kern="100" dirty="0">
                <a:solidFill>
                  <a:srgbClr val="222222"/>
                </a:solidFill>
                <a:effectLst/>
                <a:highlight>
                  <a:srgbClr val="FFFFFF"/>
                </a:highlight>
                <a:latin typeface="Times New Roman" panose="02020603050405020304" pitchFamily="18" charset="0"/>
                <a:ea typeface="Calibri" panose="020F0502020204030204" pitchFamily="34" charset="0"/>
              </a:rPr>
              <a:t>Proceedings of the International Conference on ISMAC in Computational Vision and Bio-Engineering 2018 (ISMAC-CVB)</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(pp. 1667-1675). Springer International Publishing.</a:t>
            </a:r>
            <a:endParaRPr lang="en-IN" sz="40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buFont typeface="+mj-lt"/>
              <a:buAutoNum type="arabicPeriod"/>
            </a:pP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Munisami, T., </a:t>
            </a:r>
            <a:r>
              <a:rPr lang="en-IN" sz="4000" kern="100" dirty="0" err="1">
                <a:solidFill>
                  <a:srgbClr val="222222"/>
                </a:solidFill>
                <a:effectLst/>
                <a:highlight>
                  <a:srgbClr val="FFFFFF"/>
                </a:highlight>
                <a:latin typeface="Times New Roman" panose="02020603050405020304" pitchFamily="18" charset="0"/>
                <a:ea typeface="Calibri" panose="020F0502020204030204" pitchFamily="34" charset="0"/>
              </a:rPr>
              <a:t>Ramsurn</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M., </a:t>
            </a:r>
            <a:r>
              <a:rPr lang="en-IN" sz="4000" kern="100" dirty="0" err="1">
                <a:solidFill>
                  <a:srgbClr val="222222"/>
                </a:solidFill>
                <a:effectLst/>
                <a:highlight>
                  <a:srgbClr val="FFFFFF"/>
                </a:highlight>
                <a:latin typeface="Times New Roman" panose="02020603050405020304" pitchFamily="18" charset="0"/>
                <a:ea typeface="Calibri" panose="020F0502020204030204" pitchFamily="34" charset="0"/>
              </a:rPr>
              <a:t>Kishnah</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S., &amp; </a:t>
            </a:r>
            <a:r>
              <a:rPr lang="en-IN" sz="4000" kern="100" dirty="0" err="1">
                <a:solidFill>
                  <a:srgbClr val="222222"/>
                </a:solidFill>
                <a:effectLst/>
                <a:highlight>
                  <a:srgbClr val="FFFFFF"/>
                </a:highlight>
                <a:latin typeface="Times New Roman" panose="02020603050405020304" pitchFamily="18" charset="0"/>
                <a:ea typeface="Calibri" panose="020F0502020204030204" pitchFamily="34" charset="0"/>
              </a:rPr>
              <a:t>Pudaruth</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S. (2015). Plant leaf recognition using shape features and colour histogram with K-nearest neighbour classifiers. </a:t>
            </a:r>
            <a:r>
              <a:rPr lang="en-IN" sz="4000" i="1" kern="100" dirty="0">
                <a:solidFill>
                  <a:srgbClr val="222222"/>
                </a:solidFill>
                <a:effectLst/>
                <a:highlight>
                  <a:srgbClr val="FFFFFF"/>
                </a:highlight>
                <a:latin typeface="Times New Roman" panose="02020603050405020304" pitchFamily="18" charset="0"/>
                <a:ea typeface="Calibri" panose="020F0502020204030204" pitchFamily="34" charset="0"/>
              </a:rPr>
              <a:t>Procedia Computer Science</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a:t>
            </a:r>
            <a:r>
              <a:rPr lang="en-IN" sz="4000" i="1" kern="100" dirty="0">
                <a:solidFill>
                  <a:srgbClr val="222222"/>
                </a:solidFill>
                <a:effectLst/>
                <a:highlight>
                  <a:srgbClr val="FFFFFF"/>
                </a:highlight>
                <a:latin typeface="Times New Roman" panose="02020603050405020304" pitchFamily="18" charset="0"/>
                <a:ea typeface="Calibri" panose="020F0502020204030204" pitchFamily="34" charset="0"/>
              </a:rPr>
              <a:t>58</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740-747.</a:t>
            </a:r>
            <a:endParaRPr lang="en-IN" sz="4000" kern="100" dirty="0">
              <a:solidFill>
                <a:srgbClr val="000000"/>
              </a:solidFill>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Font typeface="+mj-lt"/>
              <a:buAutoNum type="arabicPeriod"/>
            </a:pP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Pujari, D., </a:t>
            </a:r>
            <a:r>
              <a:rPr lang="en-IN" sz="4000" kern="100" dirty="0" err="1">
                <a:solidFill>
                  <a:srgbClr val="222222"/>
                </a:solidFill>
                <a:effectLst/>
                <a:highlight>
                  <a:srgbClr val="FFFFFF"/>
                </a:highlight>
                <a:latin typeface="Times New Roman" panose="02020603050405020304" pitchFamily="18" charset="0"/>
                <a:ea typeface="Calibri" panose="020F0502020204030204" pitchFamily="34" charset="0"/>
              </a:rPr>
              <a:t>Yakkundimath</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R., &amp; </a:t>
            </a:r>
            <a:r>
              <a:rPr lang="en-IN" sz="4000" kern="100" dirty="0" err="1">
                <a:solidFill>
                  <a:srgbClr val="222222"/>
                </a:solidFill>
                <a:effectLst/>
                <a:highlight>
                  <a:srgbClr val="FFFFFF"/>
                </a:highlight>
                <a:latin typeface="Times New Roman" panose="02020603050405020304" pitchFamily="18" charset="0"/>
                <a:ea typeface="Calibri" panose="020F0502020204030204" pitchFamily="34" charset="0"/>
              </a:rPr>
              <a:t>Byadgi</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A. S. (2016). SVM and ANN based classification of plant diseases using feature reduction technique. </a:t>
            </a:r>
            <a:r>
              <a:rPr lang="en-IN" sz="4000" i="1" kern="100" dirty="0">
                <a:solidFill>
                  <a:srgbClr val="222222"/>
                </a:solidFill>
                <a:effectLst/>
                <a:highlight>
                  <a:srgbClr val="FFFFFF"/>
                </a:highlight>
                <a:latin typeface="Times New Roman" panose="02020603050405020304" pitchFamily="18" charset="0"/>
                <a:ea typeface="Calibri" panose="020F0502020204030204" pitchFamily="34" charset="0"/>
              </a:rPr>
              <a:t>IJIMAI</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 </a:t>
            </a:r>
            <a:r>
              <a:rPr lang="en-IN" sz="4000" i="1" kern="100" dirty="0">
                <a:solidFill>
                  <a:srgbClr val="222222"/>
                </a:solidFill>
                <a:effectLst/>
                <a:highlight>
                  <a:srgbClr val="FFFFFF"/>
                </a:highlight>
                <a:latin typeface="Times New Roman" panose="02020603050405020304" pitchFamily="18" charset="0"/>
                <a:ea typeface="Calibri" panose="020F0502020204030204" pitchFamily="34" charset="0"/>
              </a:rPr>
              <a:t>3</a:t>
            </a:r>
            <a:r>
              <a:rPr lang="en-IN" sz="4000" kern="100" dirty="0">
                <a:solidFill>
                  <a:srgbClr val="222222"/>
                </a:solidFill>
                <a:effectLst/>
                <a:highlight>
                  <a:srgbClr val="FFFFFF"/>
                </a:highlight>
                <a:latin typeface="Times New Roman" panose="02020603050405020304" pitchFamily="18" charset="0"/>
                <a:ea typeface="Calibri" panose="020F0502020204030204" pitchFamily="34" charset="0"/>
              </a:rPr>
              <a:t>(7), 6-14.</a:t>
            </a:r>
            <a:endParaRPr lang="en-IN" sz="4000" kern="100" dirty="0">
              <a:solidFill>
                <a:srgbClr val="000000"/>
              </a:solidFill>
              <a:effectLst/>
              <a:latin typeface="Calibri" panose="020F0502020204030204" pitchFamily="34" charset="0"/>
              <a:ea typeface="Calibri" panose="020F0502020204030204" pitchFamily="34" charset="0"/>
            </a:endParaRPr>
          </a:p>
          <a:p>
            <a:pPr algn="just">
              <a:spcAft>
                <a:spcPts val="39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92778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5FFB-02E5-4CA4-9D07-F69E6B3EA043}"/>
              </a:ext>
            </a:extLst>
          </p:cNvPr>
          <p:cNvSpPr>
            <a:spLocks noGrp="1"/>
          </p:cNvSpPr>
          <p:nvPr>
            <p:ph type="ctrTitle"/>
          </p:nvPr>
        </p:nvSpPr>
        <p:spPr>
          <a:xfrm>
            <a:off x="-688259" y="412955"/>
            <a:ext cx="4837471" cy="757083"/>
          </a:xfrm>
        </p:spPr>
        <p:txBody>
          <a:bodyPr>
            <a:normAutofit/>
          </a:bodyPr>
          <a:lstStyle/>
          <a:p>
            <a:r>
              <a:rPr lang="en-US" sz="4400" b="1" dirty="0"/>
              <a:t>8)References</a:t>
            </a:r>
            <a:endParaRPr lang="en-IN" sz="4400" b="1" dirty="0"/>
          </a:p>
        </p:txBody>
      </p:sp>
      <p:sp>
        <p:nvSpPr>
          <p:cNvPr id="3" name="Subtitle 2">
            <a:extLst>
              <a:ext uri="{FF2B5EF4-FFF2-40B4-BE49-F238E27FC236}">
                <a16:creationId xmlns:a16="http://schemas.microsoft.com/office/drawing/2014/main" id="{BC33ADA0-ACED-8D0F-5F79-8FD1B775AD71}"/>
              </a:ext>
            </a:extLst>
          </p:cNvPr>
          <p:cNvSpPr>
            <a:spLocks noGrp="1"/>
          </p:cNvSpPr>
          <p:nvPr>
            <p:ph type="subTitle" idx="1"/>
          </p:nvPr>
        </p:nvSpPr>
        <p:spPr>
          <a:xfrm>
            <a:off x="108155" y="1347019"/>
            <a:ext cx="10589342" cy="5722375"/>
          </a:xfrm>
        </p:spPr>
        <p:txBody>
          <a:bodyPr>
            <a:normAutofit/>
          </a:bodyPr>
          <a:lstStyle/>
          <a:p>
            <a:pPr algn="l"/>
            <a:r>
              <a:rPr lang="en-IN" dirty="0"/>
              <a:t>Dataset references: https://www.kaggle.com/competitions/plant-pathology-2020-fgvc7/data </a:t>
            </a:r>
          </a:p>
        </p:txBody>
      </p:sp>
    </p:spTree>
    <p:extLst>
      <p:ext uri="{BB962C8B-B14F-4D97-AF65-F5344CB8AC3E}">
        <p14:creationId xmlns:p14="http://schemas.microsoft.com/office/powerpoint/2010/main" val="168523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9FCE1-9A77-12F5-CE95-4FD09AFD1CDD}"/>
              </a:ext>
            </a:extLst>
          </p:cNvPr>
          <p:cNvSpPr>
            <a:spLocks noGrp="1"/>
          </p:cNvSpPr>
          <p:nvPr>
            <p:ph type="title"/>
          </p:nvPr>
        </p:nvSpPr>
        <p:spPr>
          <a:xfrm>
            <a:off x="1493520" y="144485"/>
            <a:ext cx="10515600" cy="1325563"/>
          </a:xfrm>
        </p:spPr>
        <p:txBody>
          <a:bodyPr>
            <a:normAutofit/>
          </a:bodyPr>
          <a:lstStyle/>
          <a:p>
            <a:r>
              <a:rPr lang="en-IN" sz="5400" b="1" dirty="0"/>
              <a:t>Index of Contents</a:t>
            </a:r>
          </a:p>
        </p:txBody>
      </p:sp>
      <p:pic>
        <p:nvPicPr>
          <p:cNvPr id="3" name="Picture 2">
            <a:extLst>
              <a:ext uri="{FF2B5EF4-FFF2-40B4-BE49-F238E27FC236}">
                <a16:creationId xmlns:a16="http://schemas.microsoft.com/office/drawing/2014/main" id="{24A3FB24-0BE8-6763-BB6B-288D627B057E}"/>
              </a:ext>
            </a:extLst>
          </p:cNvPr>
          <p:cNvPicPr>
            <a:picLocks noChangeAspect="1"/>
          </p:cNvPicPr>
          <p:nvPr/>
        </p:nvPicPr>
        <p:blipFill rotWithShape="1">
          <a:blip r:embed="rId2"/>
          <a:srcRect l="10536" t="16197" r="7963" b="26713"/>
          <a:stretch/>
        </p:blipFill>
        <p:spPr>
          <a:xfrm>
            <a:off x="9113520" y="93901"/>
            <a:ext cx="2895600" cy="1158240"/>
          </a:xfrm>
          <a:prstGeom prst="rect">
            <a:avLst/>
          </a:prstGeom>
        </p:spPr>
      </p:pic>
      <p:pic>
        <p:nvPicPr>
          <p:cNvPr id="5" name="Picture 4">
            <a:extLst>
              <a:ext uri="{FF2B5EF4-FFF2-40B4-BE49-F238E27FC236}">
                <a16:creationId xmlns:a16="http://schemas.microsoft.com/office/drawing/2014/main" id="{D1742547-1501-DDAE-CD8D-E010DBE510F2}"/>
              </a:ext>
            </a:extLst>
          </p:cNvPr>
          <p:cNvPicPr>
            <a:picLocks noChangeAspect="1"/>
          </p:cNvPicPr>
          <p:nvPr/>
        </p:nvPicPr>
        <p:blipFill>
          <a:blip r:embed="rId3"/>
          <a:stretch>
            <a:fillRect/>
          </a:stretch>
        </p:blipFill>
        <p:spPr>
          <a:xfrm>
            <a:off x="8765222" y="6187440"/>
            <a:ext cx="3426778" cy="500713"/>
          </a:xfrm>
          <a:prstGeom prst="rect">
            <a:avLst/>
          </a:prstGeom>
        </p:spPr>
      </p:pic>
      <p:sp>
        <p:nvSpPr>
          <p:cNvPr id="8" name="Text Placeholder 7">
            <a:extLst>
              <a:ext uri="{FF2B5EF4-FFF2-40B4-BE49-F238E27FC236}">
                <a16:creationId xmlns:a16="http://schemas.microsoft.com/office/drawing/2014/main" id="{75418370-6B08-9202-E2FD-FD174AADC352}"/>
              </a:ext>
            </a:extLst>
          </p:cNvPr>
          <p:cNvSpPr>
            <a:spLocks noGrp="1"/>
          </p:cNvSpPr>
          <p:nvPr>
            <p:ph type="body" idx="2"/>
          </p:nvPr>
        </p:nvSpPr>
        <p:spPr>
          <a:xfrm>
            <a:off x="839787" y="1395466"/>
            <a:ext cx="10515599" cy="3684588"/>
          </a:xfrm>
        </p:spPr>
        <p:txBody>
          <a:bodyPr>
            <a:noAutofit/>
          </a:bodyPr>
          <a:lstStyle/>
          <a:p>
            <a:pPr marL="628650" indent="-514350" algn="just">
              <a:buSzPct val="100000"/>
              <a:buAutoNum type="arabicPeriod"/>
            </a:pPr>
            <a:r>
              <a:rPr lang="en-IN" sz="3300" dirty="0">
                <a:latin typeface="Times New Roman" panose="02020603050405020304" pitchFamily="18" charset="0"/>
                <a:cs typeface="Times New Roman" panose="02020603050405020304" pitchFamily="18" charset="0"/>
              </a:rPr>
              <a:t>Introduction &amp; Motivation</a:t>
            </a:r>
          </a:p>
          <a:p>
            <a:pPr marL="628650" indent="-514350" algn="just">
              <a:buSzPct val="100000"/>
              <a:buAutoNum type="arabicPeriod"/>
            </a:pPr>
            <a:r>
              <a:rPr lang="en-IN" sz="3300" dirty="0">
                <a:latin typeface="Times New Roman" panose="02020603050405020304" pitchFamily="18" charset="0"/>
                <a:cs typeface="Times New Roman" panose="02020603050405020304" pitchFamily="18" charset="0"/>
              </a:rPr>
              <a:t>Problem Statement</a:t>
            </a:r>
          </a:p>
          <a:p>
            <a:pPr marL="628650" indent="-514350" algn="just">
              <a:buSzPct val="100000"/>
              <a:buAutoNum type="arabicPeriod"/>
            </a:pPr>
            <a:r>
              <a:rPr lang="en-IN" sz="3300" dirty="0">
                <a:latin typeface="Times New Roman" panose="02020603050405020304" pitchFamily="18" charset="0"/>
                <a:cs typeface="Times New Roman" panose="02020603050405020304" pitchFamily="18" charset="0"/>
              </a:rPr>
              <a:t>Background Study</a:t>
            </a:r>
          </a:p>
          <a:p>
            <a:pPr marL="628650" indent="-514350" algn="just">
              <a:buSzPct val="100000"/>
              <a:buAutoNum type="arabicPeriod"/>
            </a:pPr>
            <a:r>
              <a:rPr lang="en-IN" sz="3300" dirty="0">
                <a:latin typeface="Times New Roman" panose="02020603050405020304" pitchFamily="18" charset="0"/>
                <a:cs typeface="Times New Roman" panose="02020603050405020304" pitchFamily="18" charset="0"/>
              </a:rPr>
              <a:t>Technology Stack</a:t>
            </a:r>
          </a:p>
          <a:p>
            <a:pPr marL="628650" indent="-514350" algn="just">
              <a:buSzPct val="100000"/>
              <a:buAutoNum type="arabicPeriod"/>
            </a:pPr>
            <a:r>
              <a:rPr lang="en-IN" sz="3300" dirty="0">
                <a:latin typeface="Times New Roman" panose="02020603050405020304" pitchFamily="18" charset="0"/>
                <a:cs typeface="Times New Roman" panose="02020603050405020304" pitchFamily="18" charset="0"/>
              </a:rPr>
              <a:t>Budget for the prototype (in case of hardware project)</a:t>
            </a:r>
          </a:p>
          <a:p>
            <a:pPr marL="628650" indent="-514350" algn="just">
              <a:buSzPct val="100000"/>
              <a:buAutoNum type="arabicPeriod"/>
            </a:pPr>
            <a:r>
              <a:rPr lang="en-IN" sz="3300" dirty="0">
                <a:latin typeface="Times New Roman" panose="02020603050405020304" pitchFamily="18" charset="0"/>
                <a:cs typeface="Times New Roman" panose="02020603050405020304" pitchFamily="18" charset="0"/>
              </a:rPr>
              <a:t>Project Progress/Implementation(screenshots/video etc.)</a:t>
            </a:r>
          </a:p>
          <a:p>
            <a:pPr marL="628650" indent="-514350" algn="just">
              <a:buSzPct val="100000"/>
              <a:buAutoNum type="arabicPeriod"/>
            </a:pPr>
            <a:r>
              <a:rPr lang="en-IN" sz="3300" dirty="0">
                <a:latin typeface="Times New Roman" panose="02020603050405020304" pitchFamily="18" charset="0"/>
                <a:cs typeface="Times New Roman" panose="02020603050405020304" pitchFamily="18" charset="0"/>
              </a:rPr>
              <a:t>Aim for the coming weeks</a:t>
            </a:r>
          </a:p>
          <a:p>
            <a:pPr marL="628650" indent="-514350" algn="just">
              <a:buSzPct val="100000"/>
              <a:buAutoNum type="arabicPeriod"/>
            </a:pPr>
            <a:r>
              <a:rPr lang="en-IN" sz="3300" dirty="0">
                <a:latin typeface="Times New Roman" panose="02020603050405020304" pitchFamily="18" charset="0"/>
                <a:cs typeface="Times New Roman" panose="02020603050405020304" pitchFamily="18" charset="0"/>
              </a:rPr>
              <a:t>References </a:t>
            </a:r>
          </a:p>
          <a:p>
            <a:pPr marL="114300" indent="0" algn="just">
              <a:buNone/>
            </a:pPr>
            <a:endParaRPr lang="en-IN" sz="3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01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6A1E-C37A-4933-96E3-BD4F0D7ACCC4}"/>
              </a:ext>
            </a:extLst>
          </p:cNvPr>
          <p:cNvSpPr>
            <a:spLocks noGrp="1"/>
          </p:cNvSpPr>
          <p:nvPr>
            <p:ph type="title"/>
          </p:nvPr>
        </p:nvSpPr>
        <p:spPr>
          <a:xfrm>
            <a:off x="554477" y="1"/>
            <a:ext cx="10800911" cy="1690688"/>
          </a:xfrm>
        </p:spPr>
        <p:txBody>
          <a:bodyPr/>
          <a:lstStyle/>
          <a:p>
            <a:r>
              <a:rPr lang="en-US" dirty="0"/>
              <a:t>Thankyou</a:t>
            </a:r>
          </a:p>
        </p:txBody>
      </p:sp>
    </p:spTree>
    <p:extLst>
      <p:ext uri="{BB962C8B-B14F-4D97-AF65-F5344CB8AC3E}">
        <p14:creationId xmlns:p14="http://schemas.microsoft.com/office/powerpoint/2010/main" val="2934874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88A5-E10F-5E13-4C81-9411A1F636A0}"/>
              </a:ext>
            </a:extLst>
          </p:cNvPr>
          <p:cNvSpPr>
            <a:spLocks noGrp="1"/>
          </p:cNvSpPr>
          <p:nvPr>
            <p:ph type="ctrTitle"/>
          </p:nvPr>
        </p:nvSpPr>
        <p:spPr>
          <a:xfrm>
            <a:off x="-167148" y="491613"/>
            <a:ext cx="8180438" cy="648929"/>
          </a:xfrm>
        </p:spPr>
        <p:txBody>
          <a:bodyPr>
            <a:noAutofit/>
          </a:bodyPr>
          <a:lstStyle/>
          <a:p>
            <a:r>
              <a:rPr lang="en-US" sz="4400" b="1" dirty="0"/>
              <a:t>1) Introduction &amp; Motivation</a:t>
            </a:r>
            <a:endParaRPr lang="en-IN" sz="4400" b="1" dirty="0"/>
          </a:p>
        </p:txBody>
      </p:sp>
      <p:sp>
        <p:nvSpPr>
          <p:cNvPr id="4" name="Rectangle 1">
            <a:extLst>
              <a:ext uri="{FF2B5EF4-FFF2-40B4-BE49-F238E27FC236}">
                <a16:creationId xmlns:a16="http://schemas.microsoft.com/office/drawing/2014/main" id="{DC8A44D9-7B9D-C48A-209D-9DB9DA506207}"/>
              </a:ext>
            </a:extLst>
          </p:cNvPr>
          <p:cNvSpPr>
            <a:spLocks noGrp="1" noChangeArrowheads="1"/>
          </p:cNvSpPr>
          <p:nvPr>
            <p:ph type="subTitle" idx="1"/>
          </p:nvPr>
        </p:nvSpPr>
        <p:spPr bwMode="auto">
          <a:xfrm>
            <a:off x="217065" y="1290851"/>
            <a:ext cx="11394831"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In order to ensure food security in the face of increasing population expansion, agribusiness—a crucial source of nutrition for the entire world—needs to raise production by 50–60%.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In the past ten years, production has increased by about 1% to 2% in India, despite a 20% increase in cultivation. Worldwide pests pose a danger to quality, particularly in Himachal Pradesh, India.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 Highly contagious biotic illnesses that pose a risk to fruits and leaves. The research is the first to use a lightweight CNN model for quick illness diagnosis. leveraging AI and image processing to protect food security and help farmers.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 The project will change disease diagnosis, provide farmers with a fast and precise tool, increase yields, and meet the world's food needs. </a:t>
            </a:r>
            <a:br>
              <a:rPr kumimoji="0" lang="en-US" altLang="en-US" b="0" i="0" u="none" strike="noStrike" cap="none" normalizeH="0" baseline="0" dirty="0">
                <a:ln>
                  <a:noFill/>
                </a:ln>
                <a:solidFill>
                  <a:schemeClr val="tx1"/>
                </a:solidFill>
                <a:effectLst/>
                <a:latin typeface="Arial" panose="020B0604020202020204" pitchFamily="34" charset="0"/>
              </a:rPr>
            </a:b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2414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15519-D455-926F-7A74-B64B6669E0DC}"/>
              </a:ext>
            </a:extLst>
          </p:cNvPr>
          <p:cNvSpPr>
            <a:spLocks noGrp="1"/>
          </p:cNvSpPr>
          <p:nvPr>
            <p:ph type="ctrTitle"/>
          </p:nvPr>
        </p:nvSpPr>
        <p:spPr>
          <a:xfrm>
            <a:off x="-707922" y="453770"/>
            <a:ext cx="8495071" cy="726102"/>
          </a:xfrm>
        </p:spPr>
        <p:txBody>
          <a:bodyPr>
            <a:normAutofit/>
          </a:bodyPr>
          <a:lstStyle/>
          <a:p>
            <a:r>
              <a:rPr lang="en-US" sz="4400" b="1" dirty="0"/>
              <a:t>1) Introduction &amp; Motivation</a:t>
            </a:r>
            <a:endParaRPr lang="en-IN" sz="4400" dirty="0"/>
          </a:p>
        </p:txBody>
      </p:sp>
      <p:sp>
        <p:nvSpPr>
          <p:cNvPr id="4" name="Rectangle 1">
            <a:extLst>
              <a:ext uri="{FF2B5EF4-FFF2-40B4-BE49-F238E27FC236}">
                <a16:creationId xmlns:a16="http://schemas.microsoft.com/office/drawing/2014/main" id="{22A2272C-A82A-7158-CA2D-32F341F75412}"/>
              </a:ext>
            </a:extLst>
          </p:cNvPr>
          <p:cNvSpPr>
            <a:spLocks noGrp="1" noChangeArrowheads="1"/>
          </p:cNvSpPr>
          <p:nvPr>
            <p:ph type="subTitle" idx="1"/>
          </p:nvPr>
        </p:nvSpPr>
        <p:spPr bwMode="auto">
          <a:xfrm>
            <a:off x="255638" y="1364538"/>
            <a:ext cx="10413442"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project's main objective is to create a sophisticated system that uses deep learning models to recognize black rot, cedar rust, and scab on leaves.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would ensure early identification of the diseases for efficient intervention and increased crop yield.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To implement algorithms to increase the precision and reliability of disease detection and categorization, specifically targeting issues affecting .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Give farmers a reliable tool for identifying diseases so they can make educated decisions to safeguard crops and increase total agricultural output.</a:t>
            </a:r>
            <a:br>
              <a:rPr kumimoji="0" lang="en-US" altLang="en-US" b="0" i="0" u="none" strike="noStrike" cap="none" normalizeH="0" baseline="0" dirty="0">
                <a:ln>
                  <a:noFill/>
                </a:ln>
                <a:solidFill>
                  <a:schemeClr val="tx1"/>
                </a:solidFill>
                <a:effectLst/>
                <a:latin typeface="Arial" panose="020B0604020202020204" pitchFamily="34" charset="0"/>
              </a:rPr>
            </a:br>
            <a:br>
              <a:rPr kumimoji="0" lang="en-US" altLang="en-US"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317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AE7F-3B15-607C-D46A-ED0755D4EDC2}"/>
              </a:ext>
            </a:extLst>
          </p:cNvPr>
          <p:cNvSpPr>
            <a:spLocks noGrp="1"/>
          </p:cNvSpPr>
          <p:nvPr>
            <p:ph type="ctrTitle"/>
          </p:nvPr>
        </p:nvSpPr>
        <p:spPr>
          <a:xfrm>
            <a:off x="-1927123" y="383458"/>
            <a:ext cx="9144000" cy="747098"/>
          </a:xfrm>
        </p:spPr>
        <p:txBody>
          <a:bodyPr>
            <a:normAutofit/>
          </a:bodyPr>
          <a:lstStyle/>
          <a:p>
            <a:r>
              <a:rPr lang="en-US" sz="4400" b="1" dirty="0"/>
              <a:t>2)Problem Statement</a:t>
            </a:r>
            <a:endParaRPr lang="en-IN" sz="4400" b="1" dirty="0"/>
          </a:p>
        </p:txBody>
      </p:sp>
      <p:sp>
        <p:nvSpPr>
          <p:cNvPr id="4" name="Rectangle 1">
            <a:extLst>
              <a:ext uri="{FF2B5EF4-FFF2-40B4-BE49-F238E27FC236}">
                <a16:creationId xmlns:a16="http://schemas.microsoft.com/office/drawing/2014/main" id="{E175BE18-6D01-94CC-247E-161308DB5350}"/>
              </a:ext>
            </a:extLst>
          </p:cNvPr>
          <p:cNvSpPr>
            <a:spLocks noGrp="1" noChangeArrowheads="1"/>
          </p:cNvSpPr>
          <p:nvPr>
            <p:ph type="subTitle" idx="1"/>
          </p:nvPr>
        </p:nvSpPr>
        <p:spPr bwMode="auto">
          <a:xfrm>
            <a:off x="157425" y="1225689"/>
            <a:ext cx="106680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For crop health in contemporary agriculture, early disease identification is essential.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Farmers' lack of experience and limited access to resources make conventional approaches for identifying plant diseases through physical inspection labor-intensive and prone to error.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 Convolutional Neural Networks (CNNs) are needed in an automated system to scan leaf photos and identify illnesses like powdery mildew and scab in order to overcome these difficulties. </a:t>
            </a:r>
            <a:endParaRPr lang="en-US" altLang="en-US"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initiative promises to revolutionize disease management by enabling farmers to maximize resources and decrease losses by utilizing CNNs' image recognition capabilities.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 Nevertheless, obtaining a varied dataset and refining the CNN model present obstacles.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All things considered, effective implementation might greatly increase cultivation's resilience and support global food security.</a:t>
            </a:r>
          </a:p>
        </p:txBody>
      </p:sp>
    </p:spTree>
    <p:extLst>
      <p:ext uri="{BB962C8B-B14F-4D97-AF65-F5344CB8AC3E}">
        <p14:creationId xmlns:p14="http://schemas.microsoft.com/office/powerpoint/2010/main" val="3725925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C914-903A-EC44-B51C-868EF8BE8D4B}"/>
              </a:ext>
            </a:extLst>
          </p:cNvPr>
          <p:cNvSpPr>
            <a:spLocks noGrp="1"/>
          </p:cNvSpPr>
          <p:nvPr>
            <p:ph type="ctrTitle"/>
          </p:nvPr>
        </p:nvSpPr>
        <p:spPr>
          <a:xfrm>
            <a:off x="-275303" y="886389"/>
            <a:ext cx="5043948" cy="283650"/>
          </a:xfrm>
        </p:spPr>
        <p:txBody>
          <a:bodyPr>
            <a:normAutofit fontScale="90000"/>
          </a:bodyPr>
          <a:lstStyle/>
          <a:p>
            <a:r>
              <a:rPr lang="en-US" sz="4400" b="1" dirty="0"/>
              <a:t>3)Background Study</a:t>
            </a:r>
            <a:endParaRPr lang="en-IN" sz="4400" b="1" dirty="0"/>
          </a:p>
        </p:txBody>
      </p:sp>
      <p:sp>
        <p:nvSpPr>
          <p:cNvPr id="4" name="Rectangle 1">
            <a:extLst>
              <a:ext uri="{FF2B5EF4-FFF2-40B4-BE49-F238E27FC236}">
                <a16:creationId xmlns:a16="http://schemas.microsoft.com/office/drawing/2014/main" id="{6E88728E-FEE3-BD50-3BD4-55012CB5956C}"/>
              </a:ext>
            </a:extLst>
          </p:cNvPr>
          <p:cNvSpPr>
            <a:spLocks noGrp="1" noChangeArrowheads="1"/>
          </p:cNvSpPr>
          <p:nvPr>
            <p:ph type="subTitle" idx="1"/>
          </p:nvPr>
        </p:nvSpPr>
        <p:spPr bwMode="auto">
          <a:xfrm>
            <a:off x="179141" y="1410355"/>
            <a:ext cx="10719916"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We have carefully evaluated every project cost, including for hardware, software, design, and operational costs, with a particular emphasis on affordability for individuals and small-scale farmers worldwide.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project's overall cost has been established to be both affordable and feasible, guaranteeing that individuals with restricted means can partake and gain from it.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shows that it is feasible in a variety of organizational settings, guaranteeing future users that it is applicable and efficient.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We've created a system that cuts across organizational boundaries and offers flexibility and scalability to meet changing demands and requirements through careful planning and planned implementation.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Obtaining the required permits for the usage of device cameras and leaf capture photographs is crucial because our project may make use of them.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444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2019-2264-D3E9-B7FC-3FD4B2BA1902}"/>
              </a:ext>
            </a:extLst>
          </p:cNvPr>
          <p:cNvSpPr>
            <a:spLocks noGrp="1"/>
          </p:cNvSpPr>
          <p:nvPr>
            <p:ph type="ctrTitle"/>
          </p:nvPr>
        </p:nvSpPr>
        <p:spPr>
          <a:xfrm>
            <a:off x="-304800" y="394776"/>
            <a:ext cx="5633884" cy="726102"/>
          </a:xfrm>
        </p:spPr>
        <p:txBody>
          <a:bodyPr>
            <a:normAutofit/>
          </a:bodyPr>
          <a:lstStyle/>
          <a:p>
            <a:r>
              <a:rPr lang="en-US" sz="4400" b="1" dirty="0"/>
              <a:t>3) Background Study</a:t>
            </a:r>
            <a:endParaRPr lang="en-IN" sz="4400" b="1" dirty="0"/>
          </a:p>
        </p:txBody>
      </p:sp>
      <p:sp>
        <p:nvSpPr>
          <p:cNvPr id="4" name="Rectangle 1">
            <a:extLst>
              <a:ext uri="{FF2B5EF4-FFF2-40B4-BE49-F238E27FC236}">
                <a16:creationId xmlns:a16="http://schemas.microsoft.com/office/drawing/2014/main" id="{61880121-529D-5D02-9DC0-D12A114E24F0}"/>
              </a:ext>
            </a:extLst>
          </p:cNvPr>
          <p:cNvSpPr>
            <a:spLocks noGrp="1" noChangeArrowheads="1"/>
          </p:cNvSpPr>
          <p:nvPr>
            <p:ph type="subTitle" idx="1"/>
          </p:nvPr>
        </p:nvSpPr>
        <p:spPr bwMode="auto">
          <a:xfrm>
            <a:off x="78658" y="1410355"/>
            <a:ext cx="1104654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Obtaining the required permits for the usage of device cameras and leaf capture photographs is crucial because our project may make use of them.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 It is crucial to respect people's privacy and follow the law when it comes to taking pictures and using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 Explicit consent from pertinent stakeholders is obtained in order to guarantee ethical behavior and openness during the project's execution.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strategy not only promotes accountability and confidence, but it also helps to allay any ethical and legal worries about using data without authorization.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We thereby respect individual rights and responsible data management principles by giving permission-based access to project resources priority.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model is being trained using a lidar dataset obtained from </a:t>
            </a:r>
            <a:r>
              <a:rPr kumimoji="0" lang="en-US" altLang="en-US" b="0" i="0" u="none" strike="noStrike" cap="none" normalizeH="0" baseline="0" dirty="0" err="1">
                <a:ln>
                  <a:noFill/>
                </a:ln>
                <a:solidFill>
                  <a:schemeClr val="tx1"/>
                </a:solidFill>
                <a:effectLst/>
                <a:latin typeface="Arial" panose="020B0604020202020204" pitchFamily="34" charset="0"/>
              </a:rPr>
              <a:t>Kaggle.Our</a:t>
            </a:r>
            <a:r>
              <a:rPr kumimoji="0" lang="en-US" altLang="en-US" b="0" i="0" u="none" strike="noStrike" cap="none" normalizeH="0" baseline="0" dirty="0">
                <a:ln>
                  <a:noFill/>
                </a:ln>
                <a:solidFill>
                  <a:schemeClr val="tx1"/>
                </a:solidFill>
                <a:effectLst/>
                <a:latin typeface="Arial" panose="020B0604020202020204" pitchFamily="34" charset="0"/>
              </a:rPr>
              <a:t> group has been working hard to set dates and deadlines for the project that is being suggested</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661309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9175-5ECC-A5AE-54D4-D6A260279C0C}"/>
              </a:ext>
            </a:extLst>
          </p:cNvPr>
          <p:cNvSpPr>
            <a:spLocks noGrp="1"/>
          </p:cNvSpPr>
          <p:nvPr>
            <p:ph type="ctrTitle"/>
          </p:nvPr>
        </p:nvSpPr>
        <p:spPr>
          <a:xfrm>
            <a:off x="-1120878" y="245807"/>
            <a:ext cx="6951406" cy="865238"/>
          </a:xfrm>
        </p:spPr>
        <p:txBody>
          <a:bodyPr>
            <a:normAutofit/>
          </a:bodyPr>
          <a:lstStyle/>
          <a:p>
            <a:r>
              <a:rPr lang="en-US" sz="4400" b="1" dirty="0"/>
              <a:t>4)Technology Stack</a:t>
            </a:r>
            <a:endParaRPr lang="en-IN" sz="4400" b="1" dirty="0"/>
          </a:p>
        </p:txBody>
      </p:sp>
      <p:sp>
        <p:nvSpPr>
          <p:cNvPr id="4" name="Rectangle 1">
            <a:extLst>
              <a:ext uri="{FF2B5EF4-FFF2-40B4-BE49-F238E27FC236}">
                <a16:creationId xmlns:a16="http://schemas.microsoft.com/office/drawing/2014/main" id="{5A6CA041-0165-229E-BB92-4CFD15706D4A}"/>
              </a:ext>
            </a:extLst>
          </p:cNvPr>
          <p:cNvSpPr>
            <a:spLocks noGrp="1" noChangeArrowheads="1"/>
          </p:cNvSpPr>
          <p:nvPr>
            <p:ph type="subTitle" idx="1"/>
          </p:nvPr>
        </p:nvSpPr>
        <p:spPr bwMode="auto">
          <a:xfrm>
            <a:off x="196646" y="2037618"/>
            <a:ext cx="10668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b="0" i="0" u="none" strike="noStrike" cap="none" normalizeH="0" baseline="0" dirty="0">
                <a:ln>
                  <a:noFill/>
                </a:ln>
                <a:solidFill>
                  <a:schemeClr val="tx1"/>
                </a:solidFill>
                <a:effectLst/>
                <a:latin typeface="Arial" panose="020B0604020202020204" pitchFamily="34" charset="0"/>
              </a:rPr>
              <a:t> We made sure that all required resources were ready to use inside the project by carefully evaluating the hardware and software requirements that are critical for data collecting, preprocessing, and analysis.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We carefully examined a variety of machine learning methods, such as CNN and </a:t>
            </a:r>
            <a:r>
              <a:rPr kumimoji="0" lang="en-US" altLang="en-US" b="0" i="0" u="none" strike="noStrike" cap="none" normalizeH="0" baseline="0" dirty="0" err="1">
                <a:ln>
                  <a:noFill/>
                </a:ln>
                <a:solidFill>
                  <a:schemeClr val="tx1"/>
                </a:solidFill>
                <a:effectLst/>
                <a:latin typeface="Arial" panose="020B0604020202020204" pitchFamily="34" charset="0"/>
              </a:rPr>
              <a:t>Xception</a:t>
            </a:r>
            <a:r>
              <a:rPr kumimoji="0" lang="en-US" altLang="en-US" b="0" i="0" u="none" strike="noStrike" cap="none" normalizeH="0" baseline="0" dirty="0">
                <a:ln>
                  <a:noFill/>
                </a:ln>
                <a:solidFill>
                  <a:schemeClr val="tx1"/>
                </a:solidFill>
                <a:effectLst/>
                <a:latin typeface="Arial" panose="020B0604020202020204" pitchFamily="34" charset="0"/>
              </a:rPr>
              <a:t>, in addition to statistical techniques designed with anomaly identification in mind.  </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 We've maintained data protection laws that regulate the collection and use of agricultural data while placing a high priority on protecting farmers' privacy.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source of the data is Kaggle.</a:t>
            </a:r>
          </a:p>
        </p:txBody>
      </p:sp>
    </p:spTree>
    <p:extLst>
      <p:ext uri="{BB962C8B-B14F-4D97-AF65-F5344CB8AC3E}">
        <p14:creationId xmlns:p14="http://schemas.microsoft.com/office/powerpoint/2010/main" val="80277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A6FC-8708-F473-8189-3B178DC5BE16}"/>
              </a:ext>
            </a:extLst>
          </p:cNvPr>
          <p:cNvSpPr>
            <a:spLocks noGrp="1"/>
          </p:cNvSpPr>
          <p:nvPr>
            <p:ph type="ctrTitle"/>
          </p:nvPr>
        </p:nvSpPr>
        <p:spPr>
          <a:xfrm>
            <a:off x="-157317" y="227627"/>
            <a:ext cx="8662219" cy="932579"/>
          </a:xfrm>
        </p:spPr>
        <p:txBody>
          <a:bodyPr>
            <a:normAutofit/>
          </a:bodyPr>
          <a:lstStyle/>
          <a:p>
            <a:r>
              <a:rPr lang="en-IN" sz="4400" b="1" dirty="0">
                <a:latin typeface="Times New Roman" panose="02020603050405020304" pitchFamily="18" charset="0"/>
                <a:cs typeface="Times New Roman" panose="02020603050405020304" pitchFamily="18" charset="0"/>
              </a:rPr>
              <a:t>6)Project Progress/Implementation</a:t>
            </a:r>
            <a:endParaRPr lang="en-IN" sz="4400" b="1" dirty="0"/>
          </a:p>
        </p:txBody>
      </p:sp>
      <p:sp>
        <p:nvSpPr>
          <p:cNvPr id="3" name="Subtitle 2">
            <a:extLst>
              <a:ext uri="{FF2B5EF4-FFF2-40B4-BE49-F238E27FC236}">
                <a16:creationId xmlns:a16="http://schemas.microsoft.com/office/drawing/2014/main" id="{E69059F2-A6B0-1270-E61C-5D09C3F95AE6}"/>
              </a:ext>
            </a:extLst>
          </p:cNvPr>
          <p:cNvSpPr>
            <a:spLocks noGrp="1"/>
          </p:cNvSpPr>
          <p:nvPr>
            <p:ph type="subTitle" idx="1"/>
          </p:nvPr>
        </p:nvSpPr>
        <p:spPr>
          <a:xfrm>
            <a:off x="140677" y="1286189"/>
            <a:ext cx="10527323" cy="3971611"/>
          </a:xfrm>
        </p:spPr>
        <p:txBody>
          <a:bodyPr>
            <a:noAutofit/>
          </a:bodyPr>
          <a:lstStyle/>
          <a:p>
            <a:pPr algn="l"/>
            <a:r>
              <a:rPr lang="en-US" sz="2200" b="0" i="0" dirty="0">
                <a:solidFill>
                  <a:srgbClr val="0D0D0D"/>
                </a:solidFill>
                <a:effectLst/>
                <a:latin typeface="Söhne"/>
              </a:rPr>
              <a:t>The implementation phase of the project entailed the development and refinement of a sophisticated convolutional neural network (CNN) algorithm meticulously engineered for the precise detection of plant diseases. </a:t>
            </a:r>
            <a:endParaRPr lang="en-US" sz="2200" dirty="0"/>
          </a:p>
          <a:p>
            <a:pPr algn="l"/>
            <a:r>
              <a:rPr lang="en-US" sz="2200" dirty="0"/>
              <a:t>- </a:t>
            </a:r>
            <a:r>
              <a:rPr lang="en-US" sz="2200" b="1" u="sng" dirty="0"/>
              <a:t>Development Process: </a:t>
            </a:r>
          </a:p>
          <a:p>
            <a:pPr algn="l"/>
            <a:r>
              <a:rPr lang="en-US" sz="2200" dirty="0"/>
              <a:t>  - Extensive development and refinement of a sophisticated convolutional neural network (CNN) algorithm tailored for precise plant disease detection.</a:t>
            </a:r>
          </a:p>
          <a:p>
            <a:pPr algn="l"/>
            <a:r>
              <a:rPr lang="en-US" sz="2200" dirty="0"/>
              <a:t>  - Methodical approach adopted for model training and optimization to ensure optimal performance.</a:t>
            </a:r>
          </a:p>
          <a:p>
            <a:pPr algn="l"/>
            <a:endParaRPr lang="en-US" sz="2200" dirty="0"/>
          </a:p>
          <a:p>
            <a:pPr algn="l"/>
            <a:r>
              <a:rPr lang="en-US" sz="2200" dirty="0"/>
              <a:t>- </a:t>
            </a:r>
            <a:r>
              <a:rPr lang="en-US" sz="2200" b="1" u="sng" dirty="0"/>
              <a:t>Accuracy Achievement: </a:t>
            </a:r>
          </a:p>
          <a:p>
            <a:pPr algn="l"/>
            <a:r>
              <a:rPr lang="en-US" sz="2200" dirty="0"/>
              <a:t>  - Attainment of an exemplary accuracy rate consistently ranging between 90-95% through rigorous training and validation procedures.</a:t>
            </a:r>
          </a:p>
          <a:p>
            <a:pPr algn="l"/>
            <a:r>
              <a:rPr lang="en-US" sz="2200" dirty="0"/>
              <a:t>  - Robust performance indicative of the model's efficacy in discerning subtle visual cues associated with plant ailments.</a:t>
            </a:r>
          </a:p>
          <a:p>
            <a:pPr algn="l"/>
            <a:endParaRPr lang="en-US" sz="2200" dirty="0"/>
          </a:p>
          <a:p>
            <a:pPr algn="l"/>
            <a:r>
              <a:rPr lang="en-US" sz="2200" dirty="0"/>
              <a:t>- **Dataset Diversity**: </a:t>
            </a:r>
          </a:p>
          <a:p>
            <a:pPr algn="l"/>
            <a:r>
              <a:rPr lang="en-US" sz="2200" dirty="0"/>
              <a:t>  - Utilization of a diverse dataset comprising 38 distinct classes of plant diseases to ensure comprehensive coverage across various botanical species and pathological conditions.</a:t>
            </a:r>
          </a:p>
          <a:p>
            <a:pPr algn="l"/>
            <a:r>
              <a:rPr lang="en-US" sz="2200" dirty="0"/>
              <a:t>  - Comprehensive dataset facilitates robust model generalization and enhances real-world applicability.</a:t>
            </a:r>
          </a:p>
          <a:p>
            <a:pPr algn="l"/>
            <a:endParaRPr lang="en-US" sz="2200" dirty="0"/>
          </a:p>
          <a:p>
            <a:pPr algn="l"/>
            <a:r>
              <a:rPr lang="en-US" sz="2200" dirty="0"/>
              <a:t>- **Technological Advancements**: </a:t>
            </a:r>
          </a:p>
          <a:p>
            <a:pPr algn="l"/>
            <a:r>
              <a:rPr lang="en-US" sz="2200" dirty="0"/>
              <a:t>  - Leveraging cutting-edge advancements in deep learning methodologies to develop a highly precise and reliable disease detection model.</a:t>
            </a:r>
          </a:p>
          <a:p>
            <a:pPr algn="l"/>
            <a:r>
              <a:rPr lang="en-US" sz="2200" dirty="0"/>
              <a:t>  - Significance of technological innovations in revolutionizing disease management strategies and optimizing agricultural practices.</a:t>
            </a:r>
          </a:p>
          <a:p>
            <a:pPr algn="l"/>
            <a:endParaRPr lang="en-US" sz="2200" dirty="0"/>
          </a:p>
          <a:p>
            <a:pPr algn="l"/>
            <a:r>
              <a:rPr lang="en-US" sz="2200" dirty="0"/>
              <a:t>- **Impact and Potential**: </a:t>
            </a:r>
          </a:p>
          <a:p>
            <a:pPr algn="l"/>
            <a:r>
              <a:rPr lang="en-US" sz="2200" dirty="0"/>
              <a:t>  - Significance of successful model deployment in advancing precision agriculture practices and enhancing global food security efforts.</a:t>
            </a:r>
          </a:p>
          <a:p>
            <a:pPr algn="l"/>
            <a:r>
              <a:rPr lang="en-US" sz="2200" dirty="0"/>
              <a:t>  - Potential for widespread adoption to revolutionize disease management strategies, optimize resource allocation, and increase agricultural productivity.</a:t>
            </a:r>
            <a:endParaRPr lang="en-IN" sz="2200" dirty="0"/>
          </a:p>
        </p:txBody>
      </p:sp>
    </p:spTree>
    <p:extLst>
      <p:ext uri="{BB962C8B-B14F-4D97-AF65-F5344CB8AC3E}">
        <p14:creationId xmlns:p14="http://schemas.microsoft.com/office/powerpoint/2010/main" val="2669639364"/>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7408</TotalTime>
  <Words>2312</Words>
  <Application>Microsoft Office PowerPoint</Application>
  <PresentationFormat>Widescreen</PresentationFormat>
  <Paragraphs>136</Paragraphs>
  <Slides>20</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Söhne</vt:lpstr>
      <vt:lpstr>Times</vt:lpstr>
      <vt:lpstr>Times New Roman</vt:lpstr>
      <vt:lpstr>Office Theme</vt:lpstr>
      <vt:lpstr>   Practicum Presentation:1st Defense Topic: Detection of Plant Disease through CNN</vt:lpstr>
      <vt:lpstr>Index of Contents</vt:lpstr>
      <vt:lpstr>1) Introduction &amp; Motivation</vt:lpstr>
      <vt:lpstr>1) Introduction &amp; Motivation</vt:lpstr>
      <vt:lpstr>2)Problem Statement</vt:lpstr>
      <vt:lpstr>3)Background Study</vt:lpstr>
      <vt:lpstr>3) Background Study</vt:lpstr>
      <vt:lpstr>4)Technology Stack</vt:lpstr>
      <vt:lpstr>6)Project Progress/Implementation</vt:lpstr>
      <vt:lpstr>6)Project Progress/Implementation</vt:lpstr>
      <vt:lpstr>6)Project Progress/Implementation</vt:lpstr>
      <vt:lpstr>6)Project Progress/Implementation</vt:lpstr>
      <vt:lpstr>6)Project Progress/Implementation</vt:lpstr>
      <vt:lpstr>6)Project Progress/Implementation</vt:lpstr>
      <vt:lpstr>6)Project Progress/Implementation</vt:lpstr>
      <vt:lpstr>6)Project Progress/Implementation</vt:lpstr>
      <vt:lpstr>6)Project Progress/Implementation</vt:lpstr>
      <vt:lpstr>8)References</vt:lpstr>
      <vt:lpstr>8)References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Harendra Nath Tiwari</dc:creator>
  <cp:lastModifiedBy>Shivam Shukla</cp:lastModifiedBy>
  <cp:revision>534</cp:revision>
  <dcterms:created xsi:type="dcterms:W3CDTF">2012-01-31T02:41:24Z</dcterms:created>
  <dcterms:modified xsi:type="dcterms:W3CDTF">2024-05-09T19:45:03Z</dcterms:modified>
</cp:coreProperties>
</file>